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327" r:id="rId2"/>
    <p:sldId id="330" r:id="rId3"/>
    <p:sldId id="331" r:id="rId4"/>
    <p:sldId id="332" r:id="rId5"/>
    <p:sldId id="298" r:id="rId6"/>
    <p:sldId id="262" r:id="rId7"/>
    <p:sldId id="263" r:id="rId8"/>
    <p:sldId id="299" r:id="rId9"/>
    <p:sldId id="302" r:id="rId10"/>
    <p:sldId id="264" r:id="rId11"/>
    <p:sldId id="266" r:id="rId12"/>
    <p:sldId id="265" r:id="rId13"/>
    <p:sldId id="276" r:id="rId14"/>
    <p:sldId id="303" r:id="rId15"/>
    <p:sldId id="293" r:id="rId16"/>
    <p:sldId id="277" r:id="rId17"/>
    <p:sldId id="284" r:id="rId18"/>
    <p:sldId id="269" r:id="rId19"/>
    <p:sldId id="343" r:id="rId20"/>
    <p:sldId id="337" r:id="rId21"/>
    <p:sldId id="307" r:id="rId22"/>
    <p:sldId id="306" r:id="rId23"/>
    <p:sldId id="338" r:id="rId24"/>
    <p:sldId id="339" r:id="rId25"/>
    <p:sldId id="309" r:id="rId26"/>
    <p:sldId id="310" r:id="rId27"/>
    <p:sldId id="340" r:id="rId28"/>
    <p:sldId id="341" r:id="rId29"/>
    <p:sldId id="342" r:id="rId30"/>
    <p:sldId id="344" r:id="rId31"/>
    <p:sldId id="345" r:id="rId32"/>
    <p:sldId id="316" r:id="rId33"/>
    <p:sldId id="346" r:id="rId34"/>
    <p:sldId id="294" r:id="rId35"/>
    <p:sldId id="296" r:id="rId36"/>
    <p:sldId id="318" r:id="rId37"/>
    <p:sldId id="319" r:id="rId38"/>
    <p:sldId id="321" r:id="rId39"/>
    <p:sldId id="322" r:id="rId40"/>
    <p:sldId id="347" r:id="rId41"/>
    <p:sldId id="348" r:id="rId42"/>
    <p:sldId id="288" r:id="rId43"/>
    <p:sldId id="349" r:id="rId44"/>
    <p:sldId id="320" r:id="rId45"/>
    <p:sldId id="274" r:id="rId46"/>
    <p:sldId id="329"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9" d="100"/>
          <a:sy n="59" d="100"/>
        </p:scale>
        <p:origin x="96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jpg>
</file>

<file path=ppt/media/image36.png>
</file>

<file path=ppt/media/image37.png>
</file>

<file path=ppt/media/image38.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5329CC-EBEC-4FB4-9F84-B3DEFDC86B56}" type="datetimeFigureOut">
              <a:rPr lang="en-GB" smtClean="0"/>
              <a:t>14/07/2024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2AB594-79B7-4F8C-9931-D748D30E2626}" type="slidenum">
              <a:rPr lang="en-GB" smtClean="0"/>
              <a:t>‹#›</a:t>
            </a:fld>
            <a:endParaRPr lang="en-GB"/>
          </a:p>
        </p:txBody>
      </p:sp>
    </p:spTree>
    <p:extLst>
      <p:ext uri="{BB962C8B-B14F-4D97-AF65-F5344CB8AC3E}">
        <p14:creationId xmlns:p14="http://schemas.microsoft.com/office/powerpoint/2010/main" val="4211215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2986916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43</a:t>
            </a:fld>
            <a:endParaRPr lang="en-US"/>
          </a:p>
        </p:txBody>
      </p:sp>
    </p:spTree>
    <p:extLst>
      <p:ext uri="{BB962C8B-B14F-4D97-AF65-F5344CB8AC3E}">
        <p14:creationId xmlns:p14="http://schemas.microsoft.com/office/powerpoint/2010/main" val="2667750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525CE-C26B-7F42-928D-477EFE63170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AFA35CC3-2CB9-21C3-01A2-0CE3BCB845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C858BA4E-2B9B-A876-9B1B-F639E0A92293}"/>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5" name="Footer Placeholder 4">
            <a:extLst>
              <a:ext uri="{FF2B5EF4-FFF2-40B4-BE49-F238E27FC236}">
                <a16:creationId xmlns:a16="http://schemas.microsoft.com/office/drawing/2014/main" id="{865BEE29-AF3F-29A4-2D10-2BDC135E3C4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3356ABF-4D87-425A-1C9D-7C848A1F83C4}"/>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4260564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3B401-CC46-9C22-C39E-C023E9FA019C}"/>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89D8153D-0080-C080-138E-FBAC07F66C5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9056416C-C792-6ABF-FA2D-599E065E48E0}"/>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5" name="Footer Placeholder 4">
            <a:extLst>
              <a:ext uri="{FF2B5EF4-FFF2-40B4-BE49-F238E27FC236}">
                <a16:creationId xmlns:a16="http://schemas.microsoft.com/office/drawing/2014/main" id="{774399FC-7CF2-BF94-153D-242D1C63CEA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3F9CC2-2157-03B8-E746-B2CB0E912C64}"/>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2391048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CF8B87-FD76-447E-6154-80CC93F44FC0}"/>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C2F26AB3-A9BC-D65A-B99B-986EBF3D6C2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77E90F75-9210-962C-C8CA-4DB4C91D337F}"/>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5" name="Footer Placeholder 4">
            <a:extLst>
              <a:ext uri="{FF2B5EF4-FFF2-40B4-BE49-F238E27FC236}">
                <a16:creationId xmlns:a16="http://schemas.microsoft.com/office/drawing/2014/main" id="{2FD8B1BA-7860-043E-C2C6-3B1CF973F9C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A841C0B-2FF0-0CC9-9983-CFE7259AF480}"/>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11535767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26221914"/>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870553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74387062"/>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2C90E-E4DC-96CB-3EF3-5B9993A6A59B}"/>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BC55572D-B9E9-340C-8514-ACBB6C82A35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960158D7-4097-8621-C58B-F440F1567146}"/>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5" name="Footer Placeholder 4">
            <a:extLst>
              <a:ext uri="{FF2B5EF4-FFF2-40B4-BE49-F238E27FC236}">
                <a16:creationId xmlns:a16="http://schemas.microsoft.com/office/drawing/2014/main" id="{728D75AC-FAA7-5BFE-9405-FDADA30E175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C3D037B-8A27-F2E0-49F1-5958EC59D5B0}"/>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1580270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6D47E-CF31-ED40-F586-7C654699A4C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980D517E-3DE9-0832-C281-27FCAA847E0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EF8C218-6BF7-B87D-23C4-B4E8196377EA}"/>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5" name="Footer Placeholder 4">
            <a:extLst>
              <a:ext uri="{FF2B5EF4-FFF2-40B4-BE49-F238E27FC236}">
                <a16:creationId xmlns:a16="http://schemas.microsoft.com/office/drawing/2014/main" id="{FA31CD4E-D0FE-EA28-775F-9CA8FABFBF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38D2062-178D-67F8-6BA6-636FCE7CD1C6}"/>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2171093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F4757-C826-18AE-2453-0BC90AEBFBF0}"/>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DC7288BA-0774-D6BD-7324-4CEEF008743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9C7B5FC0-FC78-7BF1-AD24-1BEF66946B1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04688732-412B-EB65-4943-D3B3F5D3A550}"/>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6" name="Footer Placeholder 5">
            <a:extLst>
              <a:ext uri="{FF2B5EF4-FFF2-40B4-BE49-F238E27FC236}">
                <a16:creationId xmlns:a16="http://schemas.microsoft.com/office/drawing/2014/main" id="{8CEE1B48-5FC9-6879-5A49-3D28905805B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9BB3D1C-E18A-727D-0844-1057AF9829EA}"/>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29479498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F0080-313B-7B1A-3D18-8A590A01727A}"/>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5742429E-8F04-29D9-9844-C91DB5A970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7214FFD-835C-DDAC-D252-1925076D117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9621855C-DBBA-75E2-7CF4-09C70DB072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67CDBF1-5600-918F-1161-4CADCB7A563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B923B6AF-F621-6E47-7304-0B47EA3F9D5A}"/>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8" name="Footer Placeholder 7">
            <a:extLst>
              <a:ext uri="{FF2B5EF4-FFF2-40B4-BE49-F238E27FC236}">
                <a16:creationId xmlns:a16="http://schemas.microsoft.com/office/drawing/2014/main" id="{0879E742-E384-7DEF-84A6-3B79EF7538A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ACAA96F-C913-69B5-68E5-CC1FF7B5431B}"/>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1291979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F2B2C-0C16-732D-8F3C-520ADAFA20FB}"/>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C092C75F-D2BE-A2A1-2A27-F82D96DA22F4}"/>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4" name="Footer Placeholder 3">
            <a:extLst>
              <a:ext uri="{FF2B5EF4-FFF2-40B4-BE49-F238E27FC236}">
                <a16:creationId xmlns:a16="http://schemas.microsoft.com/office/drawing/2014/main" id="{9A56678A-FDB3-B3E1-DD28-E925A1622E8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B3B8D3BE-EA46-02E9-F193-50DBBDBEF255}"/>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37661229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16FF40-AE01-1AC7-2501-3E3F14558E72}"/>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3" name="Footer Placeholder 2">
            <a:extLst>
              <a:ext uri="{FF2B5EF4-FFF2-40B4-BE49-F238E27FC236}">
                <a16:creationId xmlns:a16="http://schemas.microsoft.com/office/drawing/2014/main" id="{C8CD1AD2-6CD6-2336-32F2-37FF60CC6BCC}"/>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0A7B698-B168-5C1D-8212-58AB44268D83}"/>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3300095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4E01B-663D-B71B-E7B8-8AE019E739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9DCBA3ED-DF6F-9B03-97FA-EA33C0C5FC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7E1E80BE-1288-2F2E-E288-532A6A73CE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08D11CA-BA2B-F2FF-BA5B-B7A31784C2AE}"/>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6" name="Footer Placeholder 5">
            <a:extLst>
              <a:ext uri="{FF2B5EF4-FFF2-40B4-BE49-F238E27FC236}">
                <a16:creationId xmlns:a16="http://schemas.microsoft.com/office/drawing/2014/main" id="{D62BD709-DBB0-F1CA-7B77-9C81A5891CE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5EF8AB0-BCFE-93F6-02B1-2F360D785B7C}"/>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1159381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4BE71-FB23-1179-4EE7-CB575820105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E682C99E-9519-9ABB-A51D-6DB6F0FEAE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DE83F6A-655C-EC99-FF3A-9BB22746F8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6D8814C-99A5-36B7-9697-6CB766CC4763}"/>
              </a:ext>
            </a:extLst>
          </p:cNvPr>
          <p:cNvSpPr>
            <a:spLocks noGrp="1"/>
          </p:cNvSpPr>
          <p:nvPr>
            <p:ph type="dt" sz="half" idx="10"/>
          </p:nvPr>
        </p:nvSpPr>
        <p:spPr/>
        <p:txBody>
          <a:bodyPr/>
          <a:lstStyle/>
          <a:p>
            <a:fld id="{CDD9A740-F18C-4687-9D91-AD7A555B1027}" type="datetimeFigureOut">
              <a:rPr lang="en-GB" smtClean="0"/>
              <a:t>14/07/2024</a:t>
            </a:fld>
            <a:endParaRPr lang="en-GB"/>
          </a:p>
        </p:txBody>
      </p:sp>
      <p:sp>
        <p:nvSpPr>
          <p:cNvPr id="6" name="Footer Placeholder 5">
            <a:extLst>
              <a:ext uri="{FF2B5EF4-FFF2-40B4-BE49-F238E27FC236}">
                <a16:creationId xmlns:a16="http://schemas.microsoft.com/office/drawing/2014/main" id="{5E982D67-2D1E-E0D3-A621-3C5393C2280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FD8C23B-75EB-0758-B8DA-2558191CC1FC}"/>
              </a:ext>
            </a:extLst>
          </p:cNvPr>
          <p:cNvSpPr>
            <a:spLocks noGrp="1"/>
          </p:cNvSpPr>
          <p:nvPr>
            <p:ph type="sldNum" sz="quarter" idx="12"/>
          </p:nvPr>
        </p:nvSpPr>
        <p:spPr/>
        <p:txBody>
          <a:bodyPr/>
          <a:lstStyle/>
          <a:p>
            <a:fld id="{D2FD2BA5-C40F-4C6C-ACD7-270FB9C8E5C1}" type="slidenum">
              <a:rPr lang="en-GB" smtClean="0"/>
              <a:t>‹#›</a:t>
            </a:fld>
            <a:endParaRPr lang="en-GB"/>
          </a:p>
        </p:txBody>
      </p:sp>
    </p:spTree>
    <p:extLst>
      <p:ext uri="{BB962C8B-B14F-4D97-AF65-F5344CB8AC3E}">
        <p14:creationId xmlns:p14="http://schemas.microsoft.com/office/powerpoint/2010/main" val="2240367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8EA209-80EA-388B-175C-9390A0AE93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9B0D741A-13EE-1B4C-065C-EF282E6E42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752BAA7-8D11-9472-D654-7B5C0F0C62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DD9A740-F18C-4687-9D91-AD7A555B1027}" type="datetimeFigureOut">
              <a:rPr lang="en-GB" smtClean="0"/>
              <a:t>14/07/2024</a:t>
            </a:fld>
            <a:endParaRPr lang="en-GB"/>
          </a:p>
        </p:txBody>
      </p:sp>
      <p:sp>
        <p:nvSpPr>
          <p:cNvPr id="5" name="Footer Placeholder 4">
            <a:extLst>
              <a:ext uri="{FF2B5EF4-FFF2-40B4-BE49-F238E27FC236}">
                <a16:creationId xmlns:a16="http://schemas.microsoft.com/office/drawing/2014/main" id="{57746ED7-65E5-553B-9F05-942923BB7E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908D2516-40A2-B4CF-960F-A061015BF9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2FD2BA5-C40F-4C6C-ACD7-270FB9C8E5C1}" type="slidenum">
              <a:rPr lang="en-GB" smtClean="0"/>
              <a:t>‹#›</a:t>
            </a:fld>
            <a:endParaRPr lang="en-GB"/>
          </a:p>
        </p:txBody>
      </p:sp>
    </p:spTree>
    <p:extLst>
      <p:ext uri="{BB962C8B-B14F-4D97-AF65-F5344CB8AC3E}">
        <p14:creationId xmlns:p14="http://schemas.microsoft.com/office/powerpoint/2010/main" val="35684986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Marchesiello/IBM-Data-Science-Capstone-SpaceX/blob/main/Plots/Data%20Collection%20API.ipynb" TargetMode="Externa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792000" y="4891899"/>
            <a:ext cx="3240000" cy="677108"/>
          </a:xfrm>
          <a:prstGeom prst="rect">
            <a:avLst/>
          </a:prstGeom>
          <a:noFill/>
        </p:spPr>
        <p:txBody>
          <a:bodyPr wrap="square" lIns="91440" tIns="45720" rIns="91440" bIns="45720" rtlCol="0" anchor="t">
            <a:spAutoFit/>
          </a:bodyPr>
          <a:lstStyle/>
          <a:p>
            <a:r>
              <a:rPr lang="en-US" sz="2000" dirty="0">
                <a:solidFill>
                  <a:schemeClr val="bg2"/>
                </a:solidFill>
                <a:latin typeface="Helvetica" pitchFamily="50" charset="0"/>
                <a:ea typeface="SF Pro" pitchFamily="2" charset="0"/>
                <a:cs typeface="SF Pro" pitchFamily="2" charset="0"/>
              </a:rPr>
              <a:t>Massimiliano Marchesiello</a:t>
            </a:r>
          </a:p>
          <a:p>
            <a:r>
              <a:rPr lang="en-US">
                <a:solidFill>
                  <a:schemeClr val="bg2"/>
                </a:solidFill>
                <a:latin typeface="Helvetica" pitchFamily="50" charset="0"/>
                <a:ea typeface="SF Pro" pitchFamily="2" charset="0"/>
                <a:cs typeface="SF Pro" pitchFamily="2" charset="0"/>
              </a:rPr>
              <a:t>14</a:t>
            </a:r>
            <a:r>
              <a:rPr lang="en-US" baseline="30000">
                <a:solidFill>
                  <a:schemeClr val="bg2"/>
                </a:solidFill>
                <a:latin typeface="Helvetica" pitchFamily="50" charset="0"/>
                <a:ea typeface="SF Pro" pitchFamily="2" charset="0"/>
                <a:cs typeface="SF Pro" pitchFamily="2" charset="0"/>
              </a:rPr>
              <a:t>th</a:t>
            </a:r>
            <a:r>
              <a:rPr lang="en-US">
                <a:solidFill>
                  <a:schemeClr val="bg2"/>
                </a:solidFill>
                <a:latin typeface="Helvetica" pitchFamily="50" charset="0"/>
                <a:ea typeface="SF Pro" pitchFamily="2" charset="0"/>
                <a:cs typeface="SF Pro" pitchFamily="2" charset="0"/>
              </a:rPr>
              <a:t> </a:t>
            </a:r>
            <a:r>
              <a:rPr lang="en-US" dirty="0">
                <a:solidFill>
                  <a:schemeClr val="bg2"/>
                </a:solidFill>
                <a:latin typeface="Helvetica" pitchFamily="50" charset="0"/>
                <a:ea typeface="SF Pro" pitchFamily="2" charset="0"/>
                <a:cs typeface="SF Pro" pitchFamily="2" charset="0"/>
              </a:rPr>
              <a:t>July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72000" y="1440000"/>
            <a:ext cx="5040000" cy="4740049"/>
          </a:xfrm>
          <a:prstGeom prst="rect">
            <a:avLst/>
          </a:prstGeom>
        </p:spPr>
        <p:txBody>
          <a:bodyPr/>
          <a:lstStyle/>
          <a:p>
            <a:r>
              <a:rPr lang="en-US" sz="2000" dirty="0">
                <a:latin typeface="Helvetica" pitchFamily="50" charset="0"/>
              </a:rPr>
              <a:t>We performed exploratory data analysis and determined the training labels.</a:t>
            </a:r>
          </a:p>
          <a:p>
            <a:r>
              <a:rPr lang="en-US" sz="2000" dirty="0">
                <a:latin typeface="Helvetica" pitchFamily="50" charset="0"/>
              </a:rPr>
              <a:t>We calculated the number of launches at each site, and the number and occurrence of each orbits</a:t>
            </a:r>
          </a:p>
          <a:p>
            <a:r>
              <a:rPr lang="en-US" sz="2000" dirty="0">
                <a:latin typeface="Helvetica" pitchFamily="50" charset="0"/>
              </a:rPr>
              <a:t>We created landing outcome label from outcome column and exported the results to csv.</a:t>
            </a:r>
          </a:p>
          <a:p>
            <a:pPr marL="558900" indent="-342900">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You can access the notebook via the following link:                  </a:t>
            </a:r>
            <a:r>
              <a:rPr lang="en-US" sz="1800" dirty="0">
                <a:solidFill>
                  <a:srgbClr val="1C7DDB"/>
                </a:solidFill>
                <a:latin typeface="Helvetica" pitchFamily="50" charset="0"/>
              </a:rPr>
              <a:t>https://github.com/Marchesiello/IBM-Data-Science-Capstone-SpaceX/blob/main/Plots/Data%20Wrangling.ipynb</a:t>
            </a:r>
            <a:endParaRPr lang="en-US" sz="1800" dirty="0">
              <a:latin typeface="Helvetica" pitchFamily="50" charset="0"/>
            </a:endParaRP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2"/>
          <a:stretch>
            <a:fillRect/>
          </a:stretch>
        </p:blipFill>
        <p:spPr>
          <a:xfrm>
            <a:off x="720000" y="1440000"/>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19999" y="1495703"/>
            <a:ext cx="5040000" cy="4931508"/>
          </a:xfrm>
          <a:prstGeom prst="rect">
            <a:avLst/>
          </a:prstGeom>
        </p:spPr>
        <p:txBody>
          <a:bodyPr lIns="91440" tIns="45720" rIns="91440" bIns="45720" anchor="t"/>
          <a:lstStyle/>
          <a:p>
            <a:pPr>
              <a:lnSpc>
                <a:spcPct val="100000"/>
              </a:lnSpc>
              <a:spcBef>
                <a:spcPts val="1400"/>
              </a:spcBef>
            </a:pPr>
            <a:r>
              <a:rPr lang="en-US" sz="2000" dirty="0">
                <a:latin typeface="Helvetica" pitchFamily="50" charset="0"/>
              </a:rPr>
              <a:t>We explored the data by visualizing various relationships, including flight number and launch site, payload and launch site, success rate of each orbit type, flight number and orbit type, and the yearly trend of launch success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372000" y="1495703"/>
            <a:ext cx="5040000"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buFont typeface="Courier New" panose="02070309020205020404" pitchFamily="49" charset="0"/>
              <a:buChar char="o"/>
            </a:pPr>
            <a:r>
              <a:rPr lang="en-US" sz="1800" dirty="0">
                <a:solidFill>
                  <a:schemeClr val="bg2">
                    <a:lumMod val="50000"/>
                  </a:schemeClr>
                </a:solidFill>
                <a:latin typeface="Helvetica" pitchFamily="50" charset="0"/>
              </a:rPr>
              <a:t>You can access the notebook via the following link:                     </a:t>
            </a:r>
            <a:r>
              <a:rPr lang="en-US" sz="1800" dirty="0">
                <a:solidFill>
                  <a:srgbClr val="1C7DDB"/>
                </a:solidFill>
                <a:latin typeface="Helvetica" pitchFamily="50" charset="0"/>
              </a:rPr>
              <a:t>https://github.com/Marchesiello/IBM-Data-Science-Capstone-SpaceX/blob/main/Plots/EDA%20with%20Data%20Visualization.ipynb</a:t>
            </a: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2"/>
          <a:stretch>
            <a:fillRect/>
          </a:stretch>
        </p:blipFill>
        <p:spPr>
          <a:xfrm>
            <a:off x="720000"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3"/>
          <a:stretch>
            <a:fillRect/>
          </a:stretch>
        </p:blipFill>
        <p:spPr>
          <a:xfrm>
            <a:off x="6228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0000" y="1440000"/>
            <a:ext cx="10692000" cy="5030490"/>
          </a:xfrm>
          <a:prstGeom prst="rect">
            <a:avLst/>
          </a:prstGeom>
        </p:spPr>
        <p:txBody>
          <a:bodyPr lIns="91440" tIns="45720" rIns="91440" bIns="45720" anchor="t"/>
          <a:lstStyle/>
          <a:p>
            <a:pPr>
              <a:lnSpc>
                <a:spcPct val="100000"/>
              </a:lnSpc>
              <a:spcBef>
                <a:spcPts val="1400"/>
              </a:spcBef>
            </a:pPr>
            <a:r>
              <a:rPr lang="en-US" sz="2000" dirty="0">
                <a:latin typeface="Helvetica" pitchFamily="50" charset="0"/>
              </a:rPr>
              <a:t>We loaded the SpaceX dataset into a PostgreSQL database directly within the </a:t>
            </a:r>
            <a:r>
              <a:rPr lang="en-US" sz="2000" dirty="0" err="1">
                <a:latin typeface="Helvetica" pitchFamily="50" charset="0"/>
              </a:rPr>
              <a:t>Jupyter</a:t>
            </a:r>
            <a:r>
              <a:rPr lang="en-US" sz="2000" dirty="0">
                <a:latin typeface="Helvetica" pitchFamily="50" charset="0"/>
              </a:rPr>
              <a:t> notebook. </a:t>
            </a:r>
          </a:p>
          <a:p>
            <a:pPr>
              <a:lnSpc>
                <a:spcPct val="100000"/>
              </a:lnSpc>
              <a:spcBef>
                <a:spcPts val="1400"/>
              </a:spcBef>
            </a:pPr>
            <a:r>
              <a:rPr lang="en-US" sz="2000" dirty="0">
                <a:latin typeface="Helvetica" pitchFamily="50" charset="0"/>
              </a:rPr>
              <a:t>Using SQL for exploratory data analysis (EDA), we gained insights from the data. For example, we wrote queries to discover:</a:t>
            </a:r>
          </a:p>
          <a:p>
            <a:pPr marL="648000"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The names of unique launch sites involved in the space missions.</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The total payload mass carried by boosters launched by NASA (CRS).</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The average payload mass carried by the booster version F9 v1.1.</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The total number of successful and failed mission outcomes.</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The failed landing outcomes on drone ships, along with their booster versions and launch site names.</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You can access the notebook via the following link:                         </a:t>
            </a:r>
            <a:r>
              <a:rPr lang="en-US" sz="1800" dirty="0">
                <a:solidFill>
                  <a:srgbClr val="1C7DDB"/>
                </a:solidFill>
                <a:latin typeface="Helvetica" pitchFamily="50" charset="0"/>
              </a:rPr>
              <a:t>https://github.com/Marchesiello/IBM-Data-Science-Capstone-SpaceX/blob/main/Plots/EDA%20with%20SQL.ipynb</a:t>
            </a:r>
          </a:p>
          <a:p>
            <a:pPr>
              <a:lnSpc>
                <a:spcPct val="100000"/>
              </a:lnSpc>
              <a:spcBef>
                <a:spcPts val="1400"/>
              </a:spcBef>
              <a:buFont typeface="Courier New" panose="02070309020205020404" pitchFamily="49" charset="0"/>
              <a:buChar char="o"/>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EDA with SQL</a:t>
            </a:r>
            <a:endParaRPr lang="en-US" sz="3600"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0000" y="1440000"/>
            <a:ext cx="10692000" cy="4719139"/>
          </a:xfrm>
          <a:prstGeom prst="rect">
            <a:avLst/>
          </a:prstGeom>
        </p:spPr>
        <p:txBody>
          <a:bodyPr>
            <a:normAutofit/>
          </a:bodyPr>
          <a:lstStyle/>
          <a:p>
            <a:pPr>
              <a:lnSpc>
                <a:spcPct val="100000"/>
              </a:lnSpc>
              <a:spcBef>
                <a:spcPts val="1400"/>
              </a:spcBef>
            </a:pPr>
            <a:r>
              <a:rPr lang="en-US" sz="2000" dirty="0">
                <a:latin typeface="Helvetica" pitchFamily="50" charset="0"/>
              </a:rPr>
              <a:t>We marked all launch sites and added map elements such as markers, circles, and lines to indicate the success or failure of launches at each site on a Folium map. </a:t>
            </a:r>
          </a:p>
          <a:p>
            <a:pPr>
              <a:lnSpc>
                <a:spcPct val="100000"/>
              </a:lnSpc>
              <a:spcBef>
                <a:spcPts val="1400"/>
              </a:spcBef>
            </a:pPr>
            <a:r>
              <a:rPr lang="en-US" sz="2000" dirty="0">
                <a:latin typeface="Helvetica" pitchFamily="50" charset="0"/>
              </a:rPr>
              <a:t>We assigned launch outcomes to classes, with 0 representing failure and 1 representing success. </a:t>
            </a:r>
          </a:p>
          <a:p>
            <a:pPr>
              <a:lnSpc>
                <a:spcPct val="100000"/>
              </a:lnSpc>
              <a:spcBef>
                <a:spcPts val="1400"/>
              </a:spcBef>
            </a:pPr>
            <a:r>
              <a:rPr lang="en-US" sz="2000" dirty="0">
                <a:latin typeface="Helvetica" pitchFamily="50" charset="0"/>
              </a:rPr>
              <a:t>Using color-labeled marker clusters, we identified which launch sites have relatively high success rates. </a:t>
            </a:r>
          </a:p>
          <a:p>
            <a:pPr>
              <a:lnSpc>
                <a:spcPct val="100000"/>
              </a:lnSpc>
              <a:spcBef>
                <a:spcPts val="1400"/>
              </a:spcBef>
            </a:pPr>
            <a:r>
              <a:rPr lang="en-US" sz="2000" dirty="0">
                <a:latin typeface="Helvetica" pitchFamily="50" charset="0"/>
              </a:rPr>
              <a:t>Additionally, we calculated the distances between each launch site and its nearby landmarks. We addressed questions such as:</a:t>
            </a:r>
          </a:p>
          <a:p>
            <a:pPr marL="648000"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Whether launch sites are located near railways, highways, and coastlines.</a:t>
            </a:r>
          </a:p>
          <a:p>
            <a:pPr marL="648000"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Whether launch sites maintain a certain distance from cities.</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Build an Interactive Map with Folium</a:t>
            </a:r>
            <a:endParaRPr lang="en-US" sz="3600"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0000" y="1440000"/>
            <a:ext cx="10692000" cy="3288986"/>
          </a:xfrm>
          <a:prstGeom prst="rect">
            <a:avLst/>
          </a:prstGeom>
        </p:spPr>
        <p:txBody>
          <a:bodyPr vert="horz" lIns="72000" tIns="45720" rIns="91440" bIns="45720" rtlCol="0" anchor="t">
            <a:normAutofit/>
          </a:bodyPr>
          <a:lstStyle/>
          <a:p>
            <a:pPr>
              <a:lnSpc>
                <a:spcPct val="100000"/>
              </a:lnSpc>
              <a:spcBef>
                <a:spcPts val="1400"/>
              </a:spcBef>
            </a:pPr>
            <a:r>
              <a:rPr lang="en-US" sz="2000" dirty="0">
                <a:latin typeface="Helvetica" pitchFamily="50" charset="0"/>
              </a:rPr>
              <a:t>We built an interactive dashboard using </a:t>
            </a:r>
            <a:r>
              <a:rPr lang="en-US" sz="2000" dirty="0" err="1">
                <a:latin typeface="Helvetica" pitchFamily="50" charset="0"/>
              </a:rPr>
              <a:t>Plotly</a:t>
            </a:r>
            <a:r>
              <a:rPr lang="en-US" sz="2000" dirty="0">
                <a:latin typeface="Helvetica" pitchFamily="50" charset="0"/>
              </a:rPr>
              <a:t> Dash. The dashboard includes:</a:t>
            </a:r>
          </a:p>
          <a:p>
            <a:pPr>
              <a:lnSpc>
                <a:spcPct val="100000"/>
              </a:lnSpc>
              <a:spcBef>
                <a:spcPts val="1400"/>
              </a:spcBef>
            </a:pPr>
            <a:r>
              <a:rPr lang="en-US" sz="2000" dirty="0">
                <a:latin typeface="Helvetica" pitchFamily="50" charset="0"/>
              </a:rPr>
              <a:t>Pie charts displaying the total number of launches at each site.</a:t>
            </a:r>
          </a:p>
          <a:p>
            <a:pPr>
              <a:lnSpc>
                <a:spcPct val="100000"/>
              </a:lnSpc>
              <a:spcBef>
                <a:spcPts val="1400"/>
              </a:spcBef>
            </a:pPr>
            <a:r>
              <a:rPr lang="en-US" sz="2000" dirty="0">
                <a:latin typeface="Helvetica" pitchFamily="50" charset="0"/>
              </a:rPr>
              <a:t>Scatter plots illustrating the relationship between launch outcomes and payload mass (kg) for different booster versions.</a:t>
            </a:r>
          </a:p>
          <a:p>
            <a:pPr marL="648000"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You can access the notebook via the following link                           </a:t>
            </a:r>
            <a:r>
              <a:rPr lang="en-US" sz="1800" dirty="0">
                <a:solidFill>
                  <a:srgbClr val="1C7DDB"/>
                </a:solidFill>
                <a:latin typeface="Helvetica" pitchFamily="50" charset="0"/>
              </a:rPr>
              <a:t>https://github.com/Marchesiello/IBM-Data-Science-Capstone-SpaceX/blob/main/Plots/app.py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0000" y="1440000"/>
            <a:ext cx="10692000" cy="4351338"/>
          </a:xfrm>
          <a:prstGeom prst="rect">
            <a:avLst/>
          </a:prstGeom>
        </p:spPr>
        <p:txBody>
          <a:bodyPr>
            <a:normAutofit/>
          </a:bodyPr>
          <a:lstStyle/>
          <a:p>
            <a:pPr>
              <a:lnSpc>
                <a:spcPct val="100000"/>
              </a:lnSpc>
              <a:spcBef>
                <a:spcPts val="1400"/>
              </a:spcBef>
            </a:pPr>
            <a:r>
              <a:rPr lang="en-US" sz="2000" dirty="0">
                <a:latin typeface="Helvetica" pitchFamily="50" charset="0"/>
              </a:rPr>
              <a:t>We loaded the data using </a:t>
            </a:r>
            <a:r>
              <a:rPr lang="en-US" sz="2000" dirty="0" err="1">
                <a:latin typeface="Helvetica" pitchFamily="50" charset="0"/>
              </a:rPr>
              <a:t>numpy</a:t>
            </a:r>
            <a:r>
              <a:rPr lang="en-US" sz="2000" dirty="0">
                <a:latin typeface="Helvetica" pitchFamily="50" charset="0"/>
              </a:rPr>
              <a:t> and pandas, then transformed and split it into training and testing sets. </a:t>
            </a:r>
          </a:p>
          <a:p>
            <a:pPr>
              <a:lnSpc>
                <a:spcPct val="100000"/>
              </a:lnSpc>
              <a:spcBef>
                <a:spcPts val="1400"/>
              </a:spcBef>
            </a:pPr>
            <a:r>
              <a:rPr lang="en-US" sz="2000" dirty="0">
                <a:latin typeface="Helvetica" pitchFamily="50" charset="0"/>
              </a:rPr>
              <a:t>We built various machine learning models and fine-tuned hyperparameters using </a:t>
            </a:r>
            <a:r>
              <a:rPr lang="en-US" sz="2000" dirty="0" err="1">
                <a:latin typeface="Helvetica" pitchFamily="50" charset="0"/>
              </a:rPr>
              <a:t>GridSearchCV</a:t>
            </a:r>
            <a:r>
              <a:rPr lang="en-US" sz="2000" dirty="0">
                <a:latin typeface="Helvetica" pitchFamily="50" charset="0"/>
              </a:rPr>
              <a:t>. </a:t>
            </a:r>
          </a:p>
          <a:p>
            <a:pPr>
              <a:lnSpc>
                <a:spcPct val="100000"/>
              </a:lnSpc>
              <a:spcBef>
                <a:spcPts val="1400"/>
              </a:spcBef>
            </a:pPr>
            <a:r>
              <a:rPr lang="en-US" sz="2000" dirty="0">
                <a:latin typeface="Helvetica" pitchFamily="50" charset="0"/>
              </a:rPr>
              <a:t>Accuracy was used as the performance metric. </a:t>
            </a:r>
          </a:p>
          <a:p>
            <a:pPr>
              <a:lnSpc>
                <a:spcPct val="100000"/>
              </a:lnSpc>
              <a:spcBef>
                <a:spcPts val="1400"/>
              </a:spcBef>
            </a:pPr>
            <a:r>
              <a:rPr lang="en-US" sz="2000" dirty="0">
                <a:latin typeface="Helvetica" pitchFamily="50" charset="0"/>
              </a:rPr>
              <a:t>Through feature engineering and algorithm tuning, we improved the model and identified the best-performing classification model.</a:t>
            </a:r>
          </a:p>
          <a:p>
            <a:pPr marL="648000"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You can access the notebook via the following link                   </a:t>
            </a:r>
            <a:r>
              <a:rPr lang="en-US" sz="1800" dirty="0">
                <a:solidFill>
                  <a:srgbClr val="1C7DDB"/>
                </a:solidFill>
                <a:latin typeface="Helvetica" pitchFamily="50" charset="0"/>
              </a:rPr>
              <a:t>https://github.com/Marchesiello/IBM-Data-Science-Capstone-SpaceX/blob/main/Plots/Machine%20Learning%20Prediction.ipynb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20000" y="1440000"/>
            <a:ext cx="10692000"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Helvetica" pitchFamily="50" charset="0"/>
              </a:rPr>
              <a:t>Exploratory data analysis results</a:t>
            </a:r>
          </a:p>
          <a:p>
            <a:pPr>
              <a:lnSpc>
                <a:spcPct val="100000"/>
              </a:lnSpc>
              <a:spcBef>
                <a:spcPts val="1400"/>
              </a:spcBef>
            </a:pPr>
            <a:r>
              <a:rPr lang="en-US" sz="2200" dirty="0">
                <a:solidFill>
                  <a:schemeClr val="accent3">
                    <a:lumMod val="25000"/>
                  </a:schemeClr>
                </a:solidFill>
                <a:latin typeface="Helvetica" pitchFamily="50" charset="0"/>
              </a:rPr>
              <a:t>Interactive analytics demo in screenshots</a:t>
            </a:r>
          </a:p>
          <a:p>
            <a:pPr>
              <a:lnSpc>
                <a:spcPct val="100000"/>
              </a:lnSpc>
              <a:spcBef>
                <a:spcPts val="1400"/>
              </a:spcBef>
            </a:pPr>
            <a:r>
              <a:rPr lang="en-US" sz="2200" dirty="0">
                <a:solidFill>
                  <a:schemeClr val="accent3">
                    <a:lumMod val="25000"/>
                  </a:schemeClr>
                </a:solidFill>
                <a:latin typeface="Helvetica" pitchFamily="50"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Results</a:t>
            </a:r>
            <a:endParaRPr lang="en-US" sz="3600"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20000" y="1440000"/>
            <a:ext cx="10692000" cy="967154"/>
          </a:xfrm>
          <a:prstGeom prst="rect">
            <a:avLst/>
          </a:prstGeom>
        </p:spPr>
        <p:txBody>
          <a:bodyPr>
            <a:normAutofit/>
          </a:bodyPr>
          <a:lstStyle/>
          <a:p>
            <a:pPr>
              <a:lnSpc>
                <a:spcPct val="100000"/>
              </a:lnSpc>
              <a:spcBef>
                <a:spcPts val="1400"/>
              </a:spcBef>
            </a:pPr>
            <a:r>
              <a:rPr lang="en-US" sz="2000" dirty="0">
                <a:latin typeface="Helvetica" pitchFamily="50" charset="0"/>
              </a:rPr>
              <a:t>The plot revealed that higher flight volumes at a launch site correlate with increased success rates.</a:t>
            </a:r>
            <a:endParaRPr lang="en-US" sz="2000" dirty="0">
              <a:solidFill>
                <a:schemeClr val="accent3">
                  <a:lumMod val="25000"/>
                </a:schemeClr>
              </a:solidFill>
              <a:latin typeface="Helvetica" pitchFamily="50"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Flight Number vs. Launch Site</a:t>
            </a:r>
            <a:endParaRPr lang="en-US" sz="3600"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2"/>
          <a:stretch>
            <a:fillRect/>
          </a:stretch>
        </p:blipFill>
        <p:spPr>
          <a:xfrm>
            <a:off x="842962" y="2518411"/>
            <a:ext cx="10506075" cy="207645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Helvetica" pitchFamily="50" charset="0"/>
                <a:ea typeface="+mj-ea"/>
                <a:cs typeface="+mj-cs"/>
              </a:rPr>
              <a:t>Payload vs. Launch Site Analysis</a:t>
            </a:r>
          </a:p>
        </p:txBody>
      </p:sp>
      <p:pic>
        <p:nvPicPr>
          <p:cNvPr id="3" name="Picture 2">
            <a:extLst>
              <a:ext uri="{FF2B5EF4-FFF2-40B4-BE49-F238E27FC236}">
                <a16:creationId xmlns:a16="http://schemas.microsoft.com/office/drawing/2014/main" id="{18DAA52E-7990-C8A8-69A8-FCF6FC77628A}"/>
              </a:ext>
            </a:extLst>
          </p:cNvPr>
          <p:cNvPicPr>
            <a:picLocks noChangeAspect="1"/>
          </p:cNvPicPr>
          <p:nvPr/>
        </p:nvPicPr>
        <p:blipFill>
          <a:blip r:embed="rId2"/>
          <a:stretch>
            <a:fillRect/>
          </a:stretch>
        </p:blipFill>
        <p:spPr>
          <a:xfrm>
            <a:off x="2627475" y="1440000"/>
            <a:ext cx="6877050" cy="1971675"/>
          </a:xfrm>
          <a:prstGeom prst="rect">
            <a:avLst/>
          </a:prstGeom>
        </p:spPr>
      </p:pic>
      <p:pic>
        <p:nvPicPr>
          <p:cNvPr id="6" name="Picture 5">
            <a:extLst>
              <a:ext uri="{FF2B5EF4-FFF2-40B4-BE49-F238E27FC236}">
                <a16:creationId xmlns:a16="http://schemas.microsoft.com/office/drawing/2014/main" id="{1D96D638-976B-58BF-9613-4CF1B16AC58D}"/>
              </a:ext>
            </a:extLst>
          </p:cNvPr>
          <p:cNvPicPr>
            <a:picLocks noChangeAspect="1"/>
          </p:cNvPicPr>
          <p:nvPr/>
        </p:nvPicPr>
        <p:blipFill>
          <a:blip r:embed="rId3"/>
          <a:stretch>
            <a:fillRect/>
          </a:stretch>
        </p:blipFill>
        <p:spPr>
          <a:xfrm>
            <a:off x="827250" y="3780000"/>
            <a:ext cx="10477500" cy="2066925"/>
          </a:xfrm>
          <a:prstGeom prst="rect">
            <a:avLst/>
          </a:prstGeom>
        </p:spPr>
      </p:pic>
    </p:spTree>
    <p:extLst>
      <p:ext uri="{BB962C8B-B14F-4D97-AF65-F5344CB8AC3E}">
        <p14:creationId xmlns:p14="http://schemas.microsoft.com/office/powerpoint/2010/main" val="1216929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20000" y="1440000"/>
            <a:ext cx="10692000"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Helvetica" pitchFamily="50" charset="0"/>
                <a:cs typeface="Arial" panose="020B0604020202020204" pitchFamily="34" charset="0"/>
              </a:rPr>
              <a:t>Executive Summary</a:t>
            </a:r>
          </a:p>
          <a:p>
            <a:pPr>
              <a:lnSpc>
                <a:spcPct val="100000"/>
              </a:lnSpc>
              <a:spcBef>
                <a:spcPts val="1400"/>
              </a:spcBef>
            </a:pPr>
            <a:r>
              <a:rPr lang="en-US" sz="2200" dirty="0">
                <a:solidFill>
                  <a:schemeClr val="accent3">
                    <a:lumMod val="25000"/>
                  </a:schemeClr>
                </a:solidFill>
                <a:latin typeface="Helvetica" pitchFamily="50" charset="0"/>
                <a:cs typeface="Arial" panose="020B0604020202020204" pitchFamily="34" charset="0"/>
              </a:rPr>
              <a:t>Introduction</a:t>
            </a:r>
          </a:p>
          <a:p>
            <a:pPr>
              <a:lnSpc>
                <a:spcPct val="100000"/>
              </a:lnSpc>
              <a:spcBef>
                <a:spcPts val="1400"/>
              </a:spcBef>
            </a:pPr>
            <a:r>
              <a:rPr lang="en-US" sz="2200" dirty="0">
                <a:solidFill>
                  <a:schemeClr val="accent3">
                    <a:lumMod val="25000"/>
                  </a:schemeClr>
                </a:solidFill>
                <a:latin typeface="Helvetica" pitchFamily="50" charset="0"/>
                <a:cs typeface="Arial" panose="020B0604020202020204" pitchFamily="34" charset="0"/>
              </a:rPr>
              <a:t>Methodology</a:t>
            </a:r>
          </a:p>
          <a:p>
            <a:pPr>
              <a:lnSpc>
                <a:spcPct val="100000"/>
              </a:lnSpc>
              <a:spcBef>
                <a:spcPts val="1400"/>
              </a:spcBef>
            </a:pPr>
            <a:r>
              <a:rPr lang="en-US" sz="2200" dirty="0">
                <a:solidFill>
                  <a:schemeClr val="accent3">
                    <a:lumMod val="25000"/>
                  </a:schemeClr>
                </a:solidFill>
                <a:latin typeface="Helvetica" pitchFamily="50" charset="0"/>
                <a:cs typeface="Arial" panose="020B0604020202020204" pitchFamily="34" charset="0"/>
              </a:rPr>
              <a:t>Results</a:t>
            </a:r>
          </a:p>
          <a:p>
            <a:pPr>
              <a:lnSpc>
                <a:spcPct val="100000"/>
              </a:lnSpc>
              <a:spcBef>
                <a:spcPts val="1400"/>
              </a:spcBef>
            </a:pPr>
            <a:r>
              <a:rPr lang="en-US" sz="2200" dirty="0">
                <a:solidFill>
                  <a:schemeClr val="accent3">
                    <a:lumMod val="25000"/>
                  </a:schemeClr>
                </a:solidFill>
                <a:latin typeface="Helvetica" pitchFamily="50" charset="0"/>
                <a:cs typeface="Arial" panose="020B0604020202020204" pitchFamily="34" charset="0"/>
              </a:rPr>
              <a:t>Conclusion</a:t>
            </a:r>
          </a:p>
          <a:p>
            <a:pPr>
              <a:lnSpc>
                <a:spcPct val="100000"/>
              </a:lnSpc>
              <a:spcBef>
                <a:spcPts val="1400"/>
              </a:spcBef>
            </a:pPr>
            <a:r>
              <a:rPr lang="en-US" sz="2200" dirty="0">
                <a:solidFill>
                  <a:schemeClr val="accent3">
                    <a:lumMod val="25000"/>
                  </a:schemeClr>
                </a:solidFill>
                <a:latin typeface="Helvetica" pitchFamily="50" charset="0"/>
                <a:cs typeface="Arial" panose="020B0604020202020204" pitchFamily="34" charset="0"/>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2" name="Content Placeholder 2">
            <a:extLst>
              <a:ext uri="{FF2B5EF4-FFF2-40B4-BE49-F238E27FC236}">
                <a16:creationId xmlns:a16="http://schemas.microsoft.com/office/drawing/2014/main" id="{950570F6-5A60-B035-C941-EDEF2BF98882}"/>
              </a:ext>
            </a:extLst>
          </p:cNvPr>
          <p:cNvSpPr txBox="1">
            <a:spLocks/>
          </p:cNvSpPr>
          <p:nvPr/>
        </p:nvSpPr>
        <p:spPr>
          <a:xfrm>
            <a:off x="720000" y="1440000"/>
            <a:ext cx="4140000"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Helvetica" pitchFamily="50" charset="0"/>
              </a:rPr>
              <a:t>The plot indicates that ES-L1, GEO, HEO, SSO, and VLEO had the highest success rates.</a:t>
            </a:r>
          </a:p>
        </p:txBody>
      </p:sp>
      <p:pic>
        <p:nvPicPr>
          <p:cNvPr id="7" name="Picture 6">
            <a:extLst>
              <a:ext uri="{FF2B5EF4-FFF2-40B4-BE49-F238E27FC236}">
                <a16:creationId xmlns:a16="http://schemas.microsoft.com/office/drawing/2014/main" id="{6EA5C866-234B-7D32-6B7A-3112860C5A96}"/>
              </a:ext>
            </a:extLst>
          </p:cNvPr>
          <p:cNvPicPr>
            <a:picLocks noChangeAspect="1"/>
          </p:cNvPicPr>
          <p:nvPr/>
        </p:nvPicPr>
        <p:blipFill>
          <a:blip r:embed="rId2"/>
          <a:stretch>
            <a:fillRect/>
          </a:stretch>
        </p:blipFill>
        <p:spPr>
          <a:xfrm>
            <a:off x="5148000" y="1440001"/>
            <a:ext cx="6256563" cy="3444539"/>
          </a:xfrm>
          <a:prstGeom prst="rect">
            <a:avLst/>
          </a:prstGeom>
        </p:spPr>
      </p:pic>
    </p:spTree>
    <p:extLst>
      <p:ext uri="{BB962C8B-B14F-4D97-AF65-F5344CB8AC3E}">
        <p14:creationId xmlns:p14="http://schemas.microsoft.com/office/powerpoint/2010/main" val="15137845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20000" y="1440000"/>
            <a:ext cx="10692000" cy="3811588"/>
          </a:xfrm>
          <a:prstGeom prst="rect">
            <a:avLst/>
          </a:prstGeom>
        </p:spPr>
        <p:txBody>
          <a:bodyPr>
            <a:normAutofit/>
          </a:bodyPr>
          <a:lstStyle/>
          <a:p>
            <a:pPr>
              <a:lnSpc>
                <a:spcPct val="100000"/>
              </a:lnSpc>
              <a:spcBef>
                <a:spcPts val="1400"/>
              </a:spcBef>
            </a:pPr>
            <a:r>
              <a:rPr lang="en-US" sz="2000" dirty="0">
                <a:latin typeface="Helvetica" pitchFamily="50" charset="0"/>
              </a:rPr>
              <a:t>The plot below illustrates the relationship between flight number and orbit type. We observe that for the LEO orbit, success is correlated with the number of flights, whereas for the GTO orbit, there is no discernible relationship between flight number and orbit type.</a:t>
            </a:r>
            <a:endParaRPr lang="en-US" sz="2000" dirty="0">
              <a:solidFill>
                <a:schemeClr val="accent3">
                  <a:lumMod val="25000"/>
                </a:schemeClr>
              </a:solidFill>
              <a:latin typeface="Helvetica" pitchFamily="50"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Flight Number vs. Orbit Type</a:t>
            </a:r>
            <a:endParaRPr lang="en-US" sz="3600"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2"/>
          <a:stretch>
            <a:fillRect/>
          </a:stretch>
        </p:blipFill>
        <p:spPr>
          <a:xfrm>
            <a:off x="828000" y="2880000"/>
            <a:ext cx="10477500"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19999" y="1440000"/>
            <a:ext cx="10692000" cy="3811588"/>
          </a:xfrm>
          <a:prstGeom prst="rect">
            <a:avLst/>
          </a:prstGeom>
        </p:spPr>
        <p:txBody>
          <a:bodyPr>
            <a:normAutofit/>
          </a:bodyPr>
          <a:lstStyle/>
          <a:p>
            <a:pPr>
              <a:lnSpc>
                <a:spcPct val="100000"/>
              </a:lnSpc>
              <a:spcBef>
                <a:spcPts val="1400"/>
              </a:spcBef>
            </a:pPr>
            <a:r>
              <a:rPr lang="en-US" sz="2000" dirty="0">
                <a:latin typeface="Helvetica" pitchFamily="50" charset="0"/>
              </a:rPr>
              <a:t>We notice that successful landings are more frequent for payloads in PO, LEO, and ISS orbits, especially those with heavier payloads.</a:t>
            </a:r>
            <a:endParaRPr lang="en-US" sz="2000" dirty="0">
              <a:solidFill>
                <a:schemeClr val="accent3">
                  <a:lumMod val="25000"/>
                </a:schemeClr>
              </a:solidFill>
              <a:latin typeface="Helvetica" pitchFamily="50"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Payload vs. Orbit Type</a:t>
            </a:r>
            <a:endParaRPr lang="en-US" sz="3600"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2"/>
          <a:stretch>
            <a:fillRect/>
          </a:stretch>
        </p:blipFill>
        <p:spPr>
          <a:xfrm>
            <a:off x="900000" y="2520000"/>
            <a:ext cx="10420350"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2" name="Content Placeholder 2">
            <a:extLst>
              <a:ext uri="{FF2B5EF4-FFF2-40B4-BE49-F238E27FC236}">
                <a16:creationId xmlns:a16="http://schemas.microsoft.com/office/drawing/2014/main" id="{553DA991-D6DD-063E-16F4-F075A634DE13}"/>
              </a:ext>
            </a:extLst>
          </p:cNvPr>
          <p:cNvSpPr txBox="1">
            <a:spLocks/>
          </p:cNvSpPr>
          <p:nvPr/>
        </p:nvSpPr>
        <p:spPr>
          <a:xfrm>
            <a:off x="643469" y="1440000"/>
            <a:ext cx="4176000"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Helvetica" pitchFamily="50" charset="0"/>
              </a:rPr>
              <a:t>According to the plot, the success rate has consistently increased from 2013 to 2020.</a:t>
            </a:r>
          </a:p>
        </p:txBody>
      </p:sp>
      <p:pic>
        <p:nvPicPr>
          <p:cNvPr id="7" name="Picture 6">
            <a:extLst>
              <a:ext uri="{FF2B5EF4-FFF2-40B4-BE49-F238E27FC236}">
                <a16:creationId xmlns:a16="http://schemas.microsoft.com/office/drawing/2014/main" id="{741683DA-4E07-F8EB-1203-515753568E70}"/>
              </a:ext>
            </a:extLst>
          </p:cNvPr>
          <p:cNvPicPr>
            <a:picLocks noChangeAspect="1"/>
          </p:cNvPicPr>
          <p:nvPr/>
        </p:nvPicPr>
        <p:blipFill>
          <a:blip r:embed="rId2"/>
          <a:stretch>
            <a:fillRect/>
          </a:stretch>
        </p:blipFill>
        <p:spPr>
          <a:xfrm>
            <a:off x="4572000" y="1439999"/>
            <a:ext cx="6858000" cy="3676650"/>
          </a:xfrm>
          <a:prstGeom prst="rect">
            <a:avLst/>
          </a:prstGeom>
        </p:spPr>
      </p:pic>
    </p:spTree>
    <p:extLst>
      <p:ext uri="{BB962C8B-B14F-4D97-AF65-F5344CB8AC3E}">
        <p14:creationId xmlns:p14="http://schemas.microsoft.com/office/powerpoint/2010/main" val="42423117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728458AA-ADB2-A7DD-FC8A-FC58342AE32B}"/>
              </a:ext>
            </a:extLst>
          </p:cNvPr>
          <p:cNvSpPr txBox="1">
            <a:spLocks/>
          </p:cNvSpPr>
          <p:nvPr/>
        </p:nvSpPr>
        <p:spPr>
          <a:xfrm>
            <a:off x="720000" y="1440000"/>
            <a:ext cx="4140000"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Helvetica" pitchFamily="50" charset="0"/>
              </a:rPr>
              <a:t>We utilized the keyword </a:t>
            </a:r>
            <a:r>
              <a:rPr lang="en-US" sz="2000" b="1" dirty="0">
                <a:latin typeface="Helvetica" pitchFamily="50" charset="0"/>
              </a:rPr>
              <a:t>DISTINCT</a:t>
            </a:r>
            <a:r>
              <a:rPr lang="en-US" sz="2000" dirty="0">
                <a:latin typeface="Helvetica" pitchFamily="50" charset="0"/>
              </a:rPr>
              <a:t> to display only unique launch sites from the SpaceX data.</a:t>
            </a:r>
          </a:p>
        </p:txBody>
      </p:sp>
      <p:pic>
        <p:nvPicPr>
          <p:cNvPr id="6" name="Picture 5">
            <a:extLst>
              <a:ext uri="{FF2B5EF4-FFF2-40B4-BE49-F238E27FC236}">
                <a16:creationId xmlns:a16="http://schemas.microsoft.com/office/drawing/2014/main" id="{340280AA-6225-5626-99CA-EC20F18173EF}"/>
              </a:ext>
            </a:extLst>
          </p:cNvPr>
          <p:cNvPicPr>
            <a:picLocks noChangeAspect="1"/>
          </p:cNvPicPr>
          <p:nvPr/>
        </p:nvPicPr>
        <p:blipFill>
          <a:blip r:embed="rId2"/>
          <a:stretch>
            <a:fillRect/>
          </a:stretch>
        </p:blipFill>
        <p:spPr>
          <a:xfrm>
            <a:off x="5112000" y="1440000"/>
            <a:ext cx="6298406" cy="3559969"/>
          </a:xfrm>
          <a:prstGeom prst="rect">
            <a:avLst/>
          </a:prstGeom>
        </p:spPr>
      </p:pic>
    </p:spTree>
    <p:extLst>
      <p:ext uri="{BB962C8B-B14F-4D97-AF65-F5344CB8AC3E}">
        <p14:creationId xmlns:p14="http://schemas.microsoft.com/office/powerpoint/2010/main" val="3963629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0000" y="2880000"/>
            <a:ext cx="10692000" cy="3182587"/>
          </a:xfrm>
          <a:prstGeom prst="rect">
            <a:avLst/>
          </a:prstGeom>
        </p:spPr>
        <p:txBody>
          <a:bodyPr>
            <a:normAutofit fontScale="92500" lnSpcReduction="10000"/>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latin typeface="Helvetica" pitchFamily="50" charset="0"/>
              </a:rPr>
              <a:t>We employed the above query to retrieve 5 records where launch sites start with 'CCA'.</a:t>
            </a:r>
            <a:endParaRPr lang="en-US" sz="2200" dirty="0">
              <a:solidFill>
                <a:schemeClr val="accent3">
                  <a:lumMod val="25000"/>
                </a:schemeClr>
              </a:solidFill>
              <a:latin typeface="Helvetica" pitchFamily="50"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2"/>
          <a:stretch>
            <a:fillRect/>
          </a:stretch>
        </p:blipFill>
        <p:spPr>
          <a:xfrm>
            <a:off x="900000" y="1440000"/>
            <a:ext cx="10378916" cy="384571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19999" y="1440000"/>
            <a:ext cx="10692000" cy="4351338"/>
          </a:xfrm>
          <a:prstGeom prst="rect">
            <a:avLst/>
          </a:prstGeom>
        </p:spPr>
        <p:txBody>
          <a:bodyPr>
            <a:normAutofit/>
          </a:bodyPr>
          <a:lstStyle/>
          <a:p>
            <a:pPr>
              <a:lnSpc>
                <a:spcPct val="100000"/>
              </a:lnSpc>
              <a:spcBef>
                <a:spcPts val="1400"/>
              </a:spcBef>
            </a:pPr>
            <a:r>
              <a:rPr lang="en-US" sz="2000" dirty="0">
                <a:latin typeface="Helvetica" pitchFamily="50" charset="0"/>
              </a:rPr>
              <a:t>We determined that the total payload carried by NASA boosters was 45,596 using the following query:</a:t>
            </a:r>
            <a:endParaRPr lang="en-US" sz="2000" dirty="0">
              <a:solidFill>
                <a:schemeClr val="accent3">
                  <a:lumMod val="25000"/>
                </a:schemeClr>
              </a:solidFill>
              <a:latin typeface="Helvetica" pitchFamily="50"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2"/>
          <a:stretch>
            <a:fillRect/>
          </a:stretch>
        </p:blipFill>
        <p:spPr>
          <a:xfrm>
            <a:off x="2160000" y="2520000"/>
            <a:ext cx="7958138" cy="315753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19999" y="1440000"/>
            <a:ext cx="10692000" cy="4351338"/>
          </a:xfrm>
          <a:prstGeom prst="rect">
            <a:avLst/>
          </a:prstGeom>
        </p:spPr>
        <p:txBody>
          <a:bodyPr>
            <a:normAutofit/>
          </a:bodyPr>
          <a:lstStyle/>
          <a:p>
            <a:pPr>
              <a:spcBef>
                <a:spcPts val="1400"/>
              </a:spcBef>
            </a:pPr>
            <a:r>
              <a:rPr lang="en-US" sz="2000" dirty="0">
                <a:latin typeface="Helvetica" pitchFamily="50" charset="0"/>
              </a:rPr>
              <a:t>We found that the average payload mass carried by the F9 v1.1 booster was 2,928.4.</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Average Payload Mass by F9 v1.1</a:t>
            </a:r>
          </a:p>
        </p:txBody>
      </p:sp>
      <p:pic>
        <p:nvPicPr>
          <p:cNvPr id="2" name="Picture 1">
            <a:extLst>
              <a:ext uri="{FF2B5EF4-FFF2-40B4-BE49-F238E27FC236}">
                <a16:creationId xmlns:a16="http://schemas.microsoft.com/office/drawing/2014/main" id="{2D723B62-35E1-5C0D-D8BE-7FA822C4680F}"/>
              </a:ext>
            </a:extLst>
          </p:cNvPr>
          <p:cNvPicPr>
            <a:picLocks noChangeAspect="1"/>
          </p:cNvPicPr>
          <p:nvPr/>
        </p:nvPicPr>
        <p:blipFill>
          <a:blip r:embed="rId2"/>
          <a:stretch>
            <a:fillRect/>
          </a:stretch>
        </p:blipFill>
        <p:spPr>
          <a:xfrm>
            <a:off x="2160000" y="2160000"/>
            <a:ext cx="7715250" cy="3100388"/>
          </a:xfrm>
          <a:prstGeom prst="rect">
            <a:avLst/>
          </a:prstGeom>
          <a:effectLst/>
        </p:spPr>
      </p:pic>
    </p:spTree>
    <p:extLst>
      <p:ext uri="{BB962C8B-B14F-4D97-AF65-F5344CB8AC3E}">
        <p14:creationId xmlns:p14="http://schemas.microsoft.com/office/powerpoint/2010/main" val="5493716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19999" y="1440000"/>
            <a:ext cx="10692000" cy="4351338"/>
          </a:xfrm>
          <a:prstGeom prst="rect">
            <a:avLst/>
          </a:prstGeom>
        </p:spPr>
        <p:txBody>
          <a:bodyPr>
            <a:normAutofit/>
          </a:bodyPr>
          <a:lstStyle/>
          <a:p>
            <a:pPr>
              <a:spcBef>
                <a:spcPts val="1400"/>
              </a:spcBef>
            </a:pPr>
            <a:r>
              <a:rPr lang="en-US" sz="2000" dirty="0">
                <a:latin typeface="Helvetica" pitchFamily="50" charset="0"/>
              </a:rPr>
              <a:t>We observed that the first successful landing on a ground pad occurred on 22</a:t>
            </a:r>
            <a:r>
              <a:rPr lang="en-US" sz="2000" baseline="30000" dirty="0">
                <a:latin typeface="Helvetica" pitchFamily="50" charset="0"/>
              </a:rPr>
              <a:t>nd</a:t>
            </a:r>
            <a:r>
              <a:rPr lang="en-US" sz="2000" dirty="0">
                <a:latin typeface="Helvetica" pitchFamily="50" charset="0"/>
              </a:rPr>
              <a:t> December 2015.</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pic>
        <p:nvPicPr>
          <p:cNvPr id="6" name="Picture 5">
            <a:extLst>
              <a:ext uri="{FF2B5EF4-FFF2-40B4-BE49-F238E27FC236}">
                <a16:creationId xmlns:a16="http://schemas.microsoft.com/office/drawing/2014/main" id="{D1BD5027-F921-8FB5-B6AB-536805E58A31}"/>
              </a:ext>
            </a:extLst>
          </p:cNvPr>
          <p:cNvPicPr>
            <a:picLocks noChangeAspect="1"/>
          </p:cNvPicPr>
          <p:nvPr/>
        </p:nvPicPr>
        <p:blipFill>
          <a:blip r:embed="rId2"/>
          <a:stretch>
            <a:fillRect/>
          </a:stretch>
        </p:blipFill>
        <p:spPr>
          <a:xfrm>
            <a:off x="2245518" y="2340000"/>
            <a:ext cx="7700963" cy="3071813"/>
          </a:xfrm>
          <a:prstGeom prst="rect">
            <a:avLst/>
          </a:prstGeom>
        </p:spPr>
      </p:pic>
    </p:spTree>
    <p:extLst>
      <p:ext uri="{BB962C8B-B14F-4D97-AF65-F5344CB8AC3E}">
        <p14:creationId xmlns:p14="http://schemas.microsoft.com/office/powerpoint/2010/main" val="9028412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dirty="0">
                <a:solidFill>
                  <a:srgbClr val="0B49CB"/>
                </a:solidFill>
                <a:latin typeface="Abadi" panose="020B0604020104020204" pitchFamily="34" charset="0"/>
              </a:rPr>
              <a:t>Successful drone ship landings with payloads ranging between 4000 and 6000</a:t>
            </a:r>
            <a:endParaRPr lang="en-US" sz="3600" kern="1200" dirty="0">
              <a:solidFill>
                <a:srgbClr val="0B49CB"/>
              </a:solidFill>
              <a:latin typeface="Abadi" panose="020B0604020104020204" pitchFamily="34" charset="0"/>
              <a:ea typeface="+mj-ea"/>
              <a:cs typeface="+mj-cs"/>
            </a:endParaRPr>
          </a:p>
        </p:txBody>
      </p:sp>
      <p:pic>
        <p:nvPicPr>
          <p:cNvPr id="2" name="Picture 1">
            <a:extLst>
              <a:ext uri="{FF2B5EF4-FFF2-40B4-BE49-F238E27FC236}">
                <a16:creationId xmlns:a16="http://schemas.microsoft.com/office/drawing/2014/main" id="{E11674AA-2651-C444-9BF0-4A68C7494E65}"/>
              </a:ext>
            </a:extLst>
          </p:cNvPr>
          <p:cNvPicPr>
            <a:picLocks noChangeAspect="1"/>
          </p:cNvPicPr>
          <p:nvPr/>
        </p:nvPicPr>
        <p:blipFill>
          <a:blip r:embed="rId2"/>
          <a:stretch>
            <a:fillRect/>
          </a:stretch>
        </p:blipFill>
        <p:spPr>
          <a:xfrm>
            <a:off x="720001" y="1440001"/>
            <a:ext cx="6267450" cy="4293870"/>
          </a:xfrm>
          <a:prstGeom prst="rect">
            <a:avLst/>
          </a:prstGeom>
        </p:spPr>
      </p:pic>
      <p:sp>
        <p:nvSpPr>
          <p:cNvPr id="7" name="Content Placeholder 4">
            <a:extLst>
              <a:ext uri="{FF2B5EF4-FFF2-40B4-BE49-F238E27FC236}">
                <a16:creationId xmlns:a16="http://schemas.microsoft.com/office/drawing/2014/main" id="{D1B0BF96-FA17-FA29-3839-9A1C34134335}"/>
              </a:ext>
            </a:extLst>
          </p:cNvPr>
          <p:cNvSpPr txBox="1">
            <a:spLocks/>
          </p:cNvSpPr>
          <p:nvPr/>
        </p:nvSpPr>
        <p:spPr>
          <a:xfrm>
            <a:off x="7380000" y="1440000"/>
            <a:ext cx="4140000"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Helvetica" pitchFamily="50" charset="0"/>
              </a:rPr>
              <a:t>We utilized the </a:t>
            </a:r>
            <a:r>
              <a:rPr lang="en-US" sz="2000" b="1" dirty="0">
                <a:latin typeface="Helvetica" pitchFamily="50" charset="0"/>
              </a:rPr>
              <a:t>WHERE</a:t>
            </a:r>
            <a:r>
              <a:rPr lang="en-US" sz="2000" dirty="0">
                <a:latin typeface="Helvetica" pitchFamily="50" charset="0"/>
              </a:rPr>
              <a:t> clause to filter boosters that successfully landed on a drone ship and applied the </a:t>
            </a:r>
            <a:r>
              <a:rPr lang="en-US" sz="2000" b="1" dirty="0">
                <a:latin typeface="Helvetica" pitchFamily="50" charset="0"/>
              </a:rPr>
              <a:t>AND</a:t>
            </a:r>
            <a:r>
              <a:rPr lang="en-US" sz="2000" dirty="0">
                <a:latin typeface="Helvetica" pitchFamily="50" charset="0"/>
              </a:rPr>
              <a:t> condition to identify successful landings with a payload mass between 4000 and 6000.</a:t>
            </a:r>
          </a:p>
        </p:txBody>
      </p:sp>
    </p:spTree>
    <p:extLst>
      <p:ext uri="{BB962C8B-B14F-4D97-AF65-F5344CB8AC3E}">
        <p14:creationId xmlns:p14="http://schemas.microsoft.com/office/powerpoint/2010/main" val="3026451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20000" y="1440000"/>
            <a:ext cx="10692000"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16000" indent="-216000">
              <a:lnSpc>
                <a:spcPct val="120000"/>
              </a:lnSpc>
              <a:spcBef>
                <a:spcPts val="1200"/>
              </a:spcBef>
              <a:spcAft>
                <a:spcPts val="600"/>
              </a:spcAft>
            </a:pPr>
            <a:r>
              <a:rPr lang="en-US" sz="2200" dirty="0">
                <a:solidFill>
                  <a:schemeClr val="accent3">
                    <a:lumMod val="25000"/>
                  </a:schemeClr>
                </a:solidFill>
                <a:latin typeface="Helvetica" pitchFamily="50" charset="0"/>
              </a:rPr>
              <a:t>Summary of methodologies</a:t>
            </a:r>
          </a:p>
          <a:p>
            <a:pPr marL="648000" lvl="1" indent="-216000">
              <a:lnSpc>
                <a:spcPct val="100000"/>
              </a:lnSpc>
              <a:spcBef>
                <a:spcPts val="1200"/>
              </a:spcBef>
              <a:buFont typeface="Courier New" panose="02070309020205020404" pitchFamily="49" charset="0"/>
              <a:buChar char="o"/>
            </a:pPr>
            <a:r>
              <a:rPr lang="en-US" sz="1900" dirty="0">
                <a:solidFill>
                  <a:schemeClr val="bg2">
                    <a:lumMod val="50000"/>
                  </a:schemeClr>
                </a:solidFill>
                <a:latin typeface="Helvetica" pitchFamily="50" charset="0"/>
              </a:rPr>
              <a:t>Data Collection through API</a:t>
            </a:r>
          </a:p>
          <a:p>
            <a:pPr marL="648000" lvl="1" indent="-216000">
              <a:lnSpc>
                <a:spcPct val="100000"/>
              </a:lnSpc>
              <a:spcBef>
                <a:spcPts val="1200"/>
              </a:spcBef>
              <a:buFont typeface="Courier New" panose="02070309020205020404" pitchFamily="49" charset="0"/>
              <a:buChar char="o"/>
            </a:pPr>
            <a:r>
              <a:rPr lang="en-US" sz="1900" dirty="0">
                <a:solidFill>
                  <a:schemeClr val="bg2">
                    <a:lumMod val="50000"/>
                  </a:schemeClr>
                </a:solidFill>
                <a:latin typeface="Helvetica" pitchFamily="50" charset="0"/>
              </a:rPr>
              <a:t>Data Collection with Web Scraping</a:t>
            </a:r>
          </a:p>
          <a:p>
            <a:pPr marL="648000" lvl="1" indent="-216000">
              <a:lnSpc>
                <a:spcPct val="100000"/>
              </a:lnSpc>
              <a:spcBef>
                <a:spcPts val="1200"/>
              </a:spcBef>
              <a:buFont typeface="Courier New" panose="02070309020205020404" pitchFamily="49" charset="0"/>
              <a:buChar char="o"/>
            </a:pPr>
            <a:r>
              <a:rPr lang="en-US" sz="1900" dirty="0">
                <a:solidFill>
                  <a:schemeClr val="bg2">
                    <a:lumMod val="50000"/>
                  </a:schemeClr>
                </a:solidFill>
                <a:latin typeface="Helvetica" pitchFamily="50" charset="0"/>
              </a:rPr>
              <a:t>Data Wrangling</a:t>
            </a:r>
          </a:p>
          <a:p>
            <a:pPr marL="648000" lvl="1" indent="-216000">
              <a:lnSpc>
                <a:spcPct val="100000"/>
              </a:lnSpc>
              <a:spcBef>
                <a:spcPts val="1200"/>
              </a:spcBef>
              <a:buFont typeface="Courier New" panose="02070309020205020404" pitchFamily="49" charset="0"/>
              <a:buChar char="o"/>
            </a:pPr>
            <a:r>
              <a:rPr lang="en-US" sz="1900" dirty="0">
                <a:solidFill>
                  <a:schemeClr val="bg2">
                    <a:lumMod val="50000"/>
                  </a:schemeClr>
                </a:solidFill>
                <a:latin typeface="Helvetica" pitchFamily="50" charset="0"/>
              </a:rPr>
              <a:t>Exploratory Data Analysis with SQL</a:t>
            </a:r>
          </a:p>
          <a:p>
            <a:pPr marL="648000" lvl="1" indent="-216000">
              <a:lnSpc>
                <a:spcPct val="100000"/>
              </a:lnSpc>
              <a:spcBef>
                <a:spcPts val="1200"/>
              </a:spcBef>
              <a:buFont typeface="Courier New" panose="02070309020205020404" pitchFamily="49" charset="0"/>
              <a:buChar char="o"/>
            </a:pPr>
            <a:r>
              <a:rPr lang="en-US" sz="1900" dirty="0">
                <a:solidFill>
                  <a:schemeClr val="bg2">
                    <a:lumMod val="50000"/>
                  </a:schemeClr>
                </a:solidFill>
                <a:latin typeface="Helvetica" pitchFamily="50" charset="0"/>
              </a:rPr>
              <a:t>Exploratory Data Analysis with Data Visualization</a:t>
            </a:r>
          </a:p>
          <a:p>
            <a:pPr marL="648000" lvl="1" indent="-216000">
              <a:lnSpc>
                <a:spcPct val="100000"/>
              </a:lnSpc>
              <a:spcBef>
                <a:spcPts val="1200"/>
              </a:spcBef>
              <a:buFont typeface="Courier New" panose="02070309020205020404" pitchFamily="49" charset="0"/>
              <a:buChar char="o"/>
            </a:pPr>
            <a:r>
              <a:rPr lang="en-US" sz="1900" dirty="0">
                <a:solidFill>
                  <a:schemeClr val="bg2">
                    <a:lumMod val="50000"/>
                  </a:schemeClr>
                </a:solidFill>
                <a:latin typeface="Helvetica" pitchFamily="50" charset="0"/>
              </a:rPr>
              <a:t>Interactive Visual Analytics with Folium</a:t>
            </a:r>
          </a:p>
          <a:p>
            <a:pPr marL="648000" lvl="1" indent="-216000">
              <a:lnSpc>
                <a:spcPct val="100000"/>
              </a:lnSpc>
              <a:spcBef>
                <a:spcPts val="1200"/>
              </a:spcBef>
              <a:spcAft>
                <a:spcPts val="600"/>
              </a:spcAft>
              <a:buFont typeface="Courier New" panose="02070309020205020404" pitchFamily="49" charset="0"/>
              <a:buChar char="o"/>
            </a:pPr>
            <a:r>
              <a:rPr lang="en-US" sz="1900" dirty="0">
                <a:solidFill>
                  <a:schemeClr val="bg2">
                    <a:lumMod val="50000"/>
                  </a:schemeClr>
                </a:solidFill>
                <a:latin typeface="Helvetica" pitchFamily="50" charset="0"/>
              </a:rPr>
              <a:t>Machine Learning Prediction</a:t>
            </a:r>
          </a:p>
          <a:p>
            <a:pPr marL="216000" indent="-216000">
              <a:lnSpc>
                <a:spcPct val="120000"/>
              </a:lnSpc>
              <a:spcBef>
                <a:spcPts val="1200"/>
              </a:spcBef>
              <a:spcAft>
                <a:spcPts val="600"/>
              </a:spcAft>
              <a:buFont typeface="Arial" panose="020B0604020202020204" pitchFamily="34" charset="0"/>
              <a:buChar char="•"/>
            </a:pPr>
            <a:r>
              <a:rPr lang="en-US" sz="2200" dirty="0">
                <a:solidFill>
                  <a:schemeClr val="accent3">
                    <a:lumMod val="25000"/>
                  </a:schemeClr>
                </a:solidFill>
                <a:latin typeface="Helvetica" pitchFamily="50" charset="0"/>
              </a:rPr>
              <a:t>Summary of all results</a:t>
            </a:r>
            <a:endParaRPr lang="en-US" sz="1800" dirty="0">
              <a:solidFill>
                <a:schemeClr val="accent3">
                  <a:lumMod val="25000"/>
                </a:schemeClr>
              </a:solidFill>
              <a:latin typeface="Helvetica" pitchFamily="50" charset="0"/>
            </a:endParaRPr>
          </a:p>
          <a:p>
            <a:pPr marL="648000" lvl="1" indent="-216000">
              <a:lnSpc>
                <a:spcPct val="100000"/>
              </a:lnSpc>
              <a:spcBef>
                <a:spcPts val="1200"/>
              </a:spcBef>
              <a:buFont typeface="Courier New" panose="02070309020205020404" pitchFamily="49" charset="0"/>
              <a:buChar char="o"/>
            </a:pPr>
            <a:r>
              <a:rPr lang="en-US" sz="1900" dirty="0">
                <a:solidFill>
                  <a:schemeClr val="bg2">
                    <a:lumMod val="50000"/>
                  </a:schemeClr>
                </a:solidFill>
                <a:latin typeface="Helvetica" pitchFamily="50" charset="0"/>
              </a:rPr>
              <a:t>Exploratory Data Analysis result</a:t>
            </a:r>
          </a:p>
          <a:p>
            <a:pPr marL="648000" lvl="1" indent="-216000">
              <a:lnSpc>
                <a:spcPct val="100000"/>
              </a:lnSpc>
              <a:spcBef>
                <a:spcPts val="1200"/>
              </a:spcBef>
              <a:buFont typeface="Courier New" panose="02070309020205020404" pitchFamily="49" charset="0"/>
              <a:buChar char="o"/>
            </a:pPr>
            <a:r>
              <a:rPr lang="en-US" sz="1900" dirty="0">
                <a:solidFill>
                  <a:schemeClr val="bg2">
                    <a:lumMod val="50000"/>
                  </a:schemeClr>
                </a:solidFill>
                <a:latin typeface="Helvetica" pitchFamily="50" charset="0"/>
              </a:rPr>
              <a:t>Interactive analytics in screenshots</a:t>
            </a:r>
          </a:p>
          <a:p>
            <a:pPr marL="648000" lvl="1" indent="-216000">
              <a:lnSpc>
                <a:spcPct val="100000"/>
              </a:lnSpc>
              <a:spcBef>
                <a:spcPts val="1200"/>
              </a:spcBef>
              <a:buFont typeface="Courier New" panose="02070309020205020404" pitchFamily="49" charset="0"/>
              <a:buChar char="o"/>
            </a:pPr>
            <a:r>
              <a:rPr lang="en-US" sz="1900" dirty="0">
                <a:solidFill>
                  <a:schemeClr val="bg2">
                    <a:lumMod val="50000"/>
                  </a:schemeClr>
                </a:solidFill>
                <a:latin typeface="Helvetica" pitchFamily="50"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Executive Summary</a:t>
            </a:r>
            <a:endParaRPr lang="en-US" sz="3600"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pic>
        <p:nvPicPr>
          <p:cNvPr id="5" name="Picture 4">
            <a:extLst>
              <a:ext uri="{FF2B5EF4-FFF2-40B4-BE49-F238E27FC236}">
                <a16:creationId xmlns:a16="http://schemas.microsoft.com/office/drawing/2014/main" id="{343DDD42-42DE-6A85-9AE9-7FC0F4E2C59A}"/>
              </a:ext>
            </a:extLst>
          </p:cNvPr>
          <p:cNvPicPr>
            <a:picLocks noChangeAspect="1"/>
          </p:cNvPicPr>
          <p:nvPr/>
        </p:nvPicPr>
        <p:blipFill>
          <a:blip r:embed="rId2"/>
          <a:stretch>
            <a:fillRect/>
          </a:stretch>
        </p:blipFill>
        <p:spPr>
          <a:xfrm>
            <a:off x="720000" y="1440000"/>
            <a:ext cx="5108891" cy="4633362"/>
          </a:xfrm>
          <a:prstGeom prst="rect">
            <a:avLst/>
          </a:prstGeom>
        </p:spPr>
      </p:pic>
      <p:sp>
        <p:nvSpPr>
          <p:cNvPr id="6" name="Content Placeholder 4">
            <a:extLst>
              <a:ext uri="{FF2B5EF4-FFF2-40B4-BE49-F238E27FC236}">
                <a16:creationId xmlns:a16="http://schemas.microsoft.com/office/drawing/2014/main" id="{5B328875-7A78-F656-35FD-83A11F55B531}"/>
              </a:ext>
            </a:extLst>
          </p:cNvPr>
          <p:cNvSpPr txBox="1">
            <a:spLocks/>
          </p:cNvSpPr>
          <p:nvPr/>
        </p:nvSpPr>
        <p:spPr>
          <a:xfrm>
            <a:off x="7380000" y="1440000"/>
            <a:ext cx="4140000"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Helvetica" pitchFamily="50" charset="0"/>
              </a:rPr>
              <a:t>We used the wildcard </a:t>
            </a:r>
            <a:r>
              <a:rPr lang="en-US" sz="2000" b="1" dirty="0">
                <a:latin typeface="Helvetica" pitchFamily="50" charset="0"/>
              </a:rPr>
              <a:t>'%'</a:t>
            </a:r>
            <a:r>
              <a:rPr lang="en-US" sz="2000" dirty="0">
                <a:latin typeface="Helvetica" pitchFamily="50" charset="0"/>
              </a:rPr>
              <a:t> to filter for records </a:t>
            </a:r>
            <a:r>
              <a:rPr lang="en-US" sz="2000" b="1" dirty="0">
                <a:latin typeface="Helvetica" pitchFamily="50" charset="0"/>
              </a:rPr>
              <a:t>WHERE</a:t>
            </a:r>
            <a:r>
              <a:rPr lang="en-US" sz="2000" dirty="0">
                <a:latin typeface="Helvetica" pitchFamily="50" charset="0"/>
              </a:rPr>
              <a:t> the </a:t>
            </a:r>
            <a:r>
              <a:rPr lang="en-US" sz="2000" dirty="0" err="1">
                <a:latin typeface="Helvetica" pitchFamily="50" charset="0"/>
              </a:rPr>
              <a:t>MissionOutcome</a:t>
            </a:r>
            <a:r>
              <a:rPr lang="en-US" sz="2000" dirty="0">
                <a:latin typeface="Helvetica" pitchFamily="50" charset="0"/>
              </a:rPr>
              <a:t> was either a success or a failure.</a:t>
            </a:r>
          </a:p>
        </p:txBody>
      </p:sp>
    </p:spTree>
    <p:extLst>
      <p:ext uri="{BB962C8B-B14F-4D97-AF65-F5344CB8AC3E}">
        <p14:creationId xmlns:p14="http://schemas.microsoft.com/office/powerpoint/2010/main" val="31287047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Boosters Carried Maximum Payload</a:t>
            </a:r>
          </a:p>
        </p:txBody>
      </p:sp>
      <p:pic>
        <p:nvPicPr>
          <p:cNvPr id="2" name="Picture 1">
            <a:extLst>
              <a:ext uri="{FF2B5EF4-FFF2-40B4-BE49-F238E27FC236}">
                <a16:creationId xmlns:a16="http://schemas.microsoft.com/office/drawing/2014/main" id="{B48066EC-1163-3414-ABE0-539B6B61BD56}"/>
              </a:ext>
            </a:extLst>
          </p:cNvPr>
          <p:cNvPicPr>
            <a:picLocks noChangeAspect="1"/>
          </p:cNvPicPr>
          <p:nvPr/>
        </p:nvPicPr>
        <p:blipFill>
          <a:blip r:embed="rId2"/>
          <a:stretch>
            <a:fillRect/>
          </a:stretch>
        </p:blipFill>
        <p:spPr>
          <a:xfrm>
            <a:off x="720000" y="1440000"/>
            <a:ext cx="6189345" cy="4989195"/>
          </a:xfrm>
          <a:prstGeom prst="rect">
            <a:avLst/>
          </a:prstGeom>
        </p:spPr>
      </p:pic>
      <p:sp>
        <p:nvSpPr>
          <p:cNvPr id="8" name="Content Placeholder 4">
            <a:extLst>
              <a:ext uri="{FF2B5EF4-FFF2-40B4-BE49-F238E27FC236}">
                <a16:creationId xmlns:a16="http://schemas.microsoft.com/office/drawing/2014/main" id="{9D63AFB8-876D-ABDA-A2A9-9143B650892D}"/>
              </a:ext>
            </a:extLst>
          </p:cNvPr>
          <p:cNvSpPr txBox="1">
            <a:spLocks/>
          </p:cNvSpPr>
          <p:nvPr/>
        </p:nvSpPr>
        <p:spPr>
          <a:xfrm>
            <a:off x="7379999" y="1440000"/>
            <a:ext cx="4140000" cy="39085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Helvetica" pitchFamily="50" charset="0"/>
              </a:rPr>
              <a:t>We identified the booster that carried the maximum payload by using a subquery in the </a:t>
            </a:r>
            <a:r>
              <a:rPr lang="en-US" sz="2000" b="1" dirty="0">
                <a:latin typeface="Helvetica" pitchFamily="50" charset="0"/>
              </a:rPr>
              <a:t>WHERE</a:t>
            </a:r>
            <a:r>
              <a:rPr lang="en-US" sz="2000" dirty="0">
                <a:latin typeface="Helvetica" pitchFamily="50" charset="0"/>
              </a:rPr>
              <a:t> clause along with the </a:t>
            </a:r>
            <a:r>
              <a:rPr lang="en-US" sz="2000" b="1" dirty="0">
                <a:latin typeface="Helvetica" pitchFamily="50" charset="0"/>
              </a:rPr>
              <a:t>MAX()</a:t>
            </a:r>
            <a:r>
              <a:rPr lang="en-US" sz="2000" dirty="0">
                <a:latin typeface="Helvetica" pitchFamily="50" charset="0"/>
              </a:rPr>
              <a:t> function</a:t>
            </a:r>
            <a:r>
              <a:rPr lang="en-US" sz="1400" dirty="0"/>
              <a:t>.</a:t>
            </a:r>
            <a:endParaRPr lang="en-US" sz="2000" dirty="0">
              <a:latin typeface="Helvetica" pitchFamily="50" charset="0"/>
            </a:endParaRPr>
          </a:p>
        </p:txBody>
      </p:sp>
    </p:spTree>
    <p:extLst>
      <p:ext uri="{BB962C8B-B14F-4D97-AF65-F5344CB8AC3E}">
        <p14:creationId xmlns:p14="http://schemas.microsoft.com/office/powerpoint/2010/main" val="32278531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09" y="1440000"/>
            <a:ext cx="10692000" cy="4351338"/>
          </a:xfrm>
          <a:prstGeom prst="rect">
            <a:avLst/>
          </a:prstGeom>
        </p:spPr>
        <p:txBody>
          <a:bodyPr lIns="91440" tIns="45720" rIns="91440" bIns="45720" anchor="t">
            <a:normAutofit/>
          </a:bodyPr>
          <a:lstStyle/>
          <a:p>
            <a:pPr>
              <a:lnSpc>
                <a:spcPct val="100000"/>
              </a:lnSpc>
              <a:spcBef>
                <a:spcPts val="1400"/>
              </a:spcBef>
            </a:pPr>
            <a:r>
              <a:rPr lang="en-US" sz="2000" dirty="0">
                <a:latin typeface="Helvetica" pitchFamily="50" charset="0"/>
              </a:rPr>
              <a:t>We used a combination of the </a:t>
            </a:r>
            <a:r>
              <a:rPr lang="en-US" sz="2000" b="1" dirty="0">
                <a:latin typeface="Helvetica" pitchFamily="50" charset="0"/>
              </a:rPr>
              <a:t>WHERE</a:t>
            </a:r>
            <a:r>
              <a:rPr lang="en-US" sz="2000" dirty="0">
                <a:latin typeface="Helvetica" pitchFamily="50" charset="0"/>
              </a:rPr>
              <a:t> clause, </a:t>
            </a:r>
            <a:r>
              <a:rPr lang="en-US" sz="2000" b="1" dirty="0">
                <a:latin typeface="Helvetica" pitchFamily="50" charset="0"/>
              </a:rPr>
              <a:t>LIKE</a:t>
            </a:r>
            <a:r>
              <a:rPr lang="en-US" sz="2000" dirty="0">
                <a:latin typeface="Helvetica" pitchFamily="50" charset="0"/>
              </a:rPr>
              <a:t>, </a:t>
            </a:r>
            <a:r>
              <a:rPr lang="en-US" sz="2000" b="1" dirty="0">
                <a:latin typeface="Helvetica" pitchFamily="50" charset="0"/>
              </a:rPr>
              <a:t>AND</a:t>
            </a:r>
            <a:r>
              <a:rPr lang="en-US" sz="2000" dirty="0">
                <a:latin typeface="Helvetica" pitchFamily="50" charset="0"/>
              </a:rPr>
              <a:t>, and </a:t>
            </a:r>
            <a:r>
              <a:rPr lang="en-US" sz="2000" b="1" dirty="0">
                <a:latin typeface="Helvetica" pitchFamily="50" charset="0"/>
              </a:rPr>
              <a:t>BETWEEN</a:t>
            </a:r>
            <a:r>
              <a:rPr lang="en-US" sz="2000" dirty="0">
                <a:latin typeface="Helvetica" pitchFamily="50" charset="0"/>
              </a:rPr>
              <a:t> conditions to filter for failed drone ship landing outcomes, along with their booster versions and launch site names for the year 2015.</a:t>
            </a:r>
            <a:endParaRPr lang="en-US" sz="2000" dirty="0">
              <a:solidFill>
                <a:schemeClr val="accent3">
                  <a:lumMod val="25000"/>
                </a:schemeClr>
              </a:solidFill>
              <a:latin typeface="Helvetica" pitchFamily="50" charset="0"/>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2"/>
          <a:stretch>
            <a:fillRect/>
          </a:stretch>
        </p:blipFill>
        <p:spPr>
          <a:xfrm>
            <a:off x="1591634" y="2700000"/>
            <a:ext cx="9048750" cy="322659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pic>
        <p:nvPicPr>
          <p:cNvPr id="2" name="Picture 1">
            <a:extLst>
              <a:ext uri="{FF2B5EF4-FFF2-40B4-BE49-F238E27FC236}">
                <a16:creationId xmlns:a16="http://schemas.microsoft.com/office/drawing/2014/main" id="{E0790CA6-3822-49E5-580B-7F86EE08D88C}"/>
              </a:ext>
            </a:extLst>
          </p:cNvPr>
          <p:cNvPicPr>
            <a:picLocks noChangeAspect="1"/>
          </p:cNvPicPr>
          <p:nvPr/>
        </p:nvPicPr>
        <p:blipFill>
          <a:blip r:embed="rId2"/>
          <a:stretch>
            <a:fillRect/>
          </a:stretch>
        </p:blipFill>
        <p:spPr>
          <a:xfrm>
            <a:off x="720000" y="1440000"/>
            <a:ext cx="6124575" cy="4295775"/>
          </a:xfrm>
          <a:prstGeom prst="rect">
            <a:avLst/>
          </a:prstGeom>
        </p:spPr>
      </p:pic>
      <p:sp>
        <p:nvSpPr>
          <p:cNvPr id="8" name="Content Placeholder 4">
            <a:extLst>
              <a:ext uri="{FF2B5EF4-FFF2-40B4-BE49-F238E27FC236}">
                <a16:creationId xmlns:a16="http://schemas.microsoft.com/office/drawing/2014/main" id="{9B5AF593-54C8-6647-5E23-A0A8C7E83EC0}"/>
              </a:ext>
            </a:extLst>
          </p:cNvPr>
          <p:cNvSpPr txBox="1">
            <a:spLocks/>
          </p:cNvSpPr>
          <p:nvPr/>
        </p:nvSpPr>
        <p:spPr>
          <a:xfrm>
            <a:off x="7380000" y="1440000"/>
            <a:ext cx="4140000"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Helvetica" pitchFamily="50" charset="0"/>
              </a:rPr>
              <a:t>We selected landing outcomes and their </a:t>
            </a:r>
            <a:r>
              <a:rPr lang="en-US" sz="2000" b="1" dirty="0">
                <a:latin typeface="Helvetica" pitchFamily="50" charset="0"/>
              </a:rPr>
              <a:t>COUNT</a:t>
            </a:r>
            <a:r>
              <a:rPr lang="en-US" sz="2000" dirty="0">
                <a:latin typeface="Helvetica" pitchFamily="50" charset="0"/>
              </a:rPr>
              <a:t> from the data, using the </a:t>
            </a:r>
            <a:r>
              <a:rPr lang="en-US" sz="2000" b="1" dirty="0">
                <a:latin typeface="Helvetica" pitchFamily="50" charset="0"/>
              </a:rPr>
              <a:t>WHERE</a:t>
            </a:r>
            <a:r>
              <a:rPr lang="en-US" sz="2000" dirty="0">
                <a:latin typeface="Helvetica" pitchFamily="50" charset="0"/>
              </a:rPr>
              <a:t> clause to filter for landing outcomes </a:t>
            </a:r>
            <a:r>
              <a:rPr lang="en-US" sz="2000" b="1" dirty="0">
                <a:latin typeface="Helvetica" pitchFamily="50" charset="0"/>
              </a:rPr>
              <a:t>BETWEEN</a:t>
            </a:r>
            <a:r>
              <a:rPr lang="en-US" sz="2000" dirty="0">
                <a:latin typeface="Helvetica" pitchFamily="50" charset="0"/>
              </a:rPr>
              <a:t> 2010-06-04 and 2010-03-20. </a:t>
            </a:r>
          </a:p>
          <a:p>
            <a:r>
              <a:rPr lang="en-US" sz="2000" dirty="0">
                <a:latin typeface="Helvetica" pitchFamily="50" charset="0"/>
              </a:rPr>
              <a:t>We applied the </a:t>
            </a:r>
            <a:r>
              <a:rPr lang="en-US" sz="2000" b="1" dirty="0">
                <a:latin typeface="Helvetica" pitchFamily="50" charset="0"/>
              </a:rPr>
              <a:t>GROUP BY</a:t>
            </a:r>
            <a:r>
              <a:rPr lang="en-US" sz="2000" dirty="0">
                <a:latin typeface="Helvetica" pitchFamily="50" charset="0"/>
              </a:rPr>
              <a:t> clause to group the landing outcomes and the </a:t>
            </a:r>
            <a:r>
              <a:rPr lang="en-US" sz="2000" b="1" dirty="0">
                <a:latin typeface="Helvetica" pitchFamily="50" charset="0"/>
              </a:rPr>
              <a:t>ORDER BY</a:t>
            </a:r>
            <a:r>
              <a:rPr lang="en-US" sz="2000" dirty="0">
                <a:latin typeface="Helvetica" pitchFamily="50" charset="0"/>
              </a:rPr>
              <a:t> clause to sort these groups in descending order.</a:t>
            </a:r>
          </a:p>
          <a:p>
            <a:pPr marL="0" indent="0">
              <a:spcBef>
                <a:spcPts val="1400"/>
              </a:spcBef>
              <a:buNone/>
            </a:pPr>
            <a:endParaRPr lang="en-US" sz="2000" dirty="0"/>
          </a:p>
        </p:txBody>
      </p:sp>
    </p:spTree>
    <p:extLst>
      <p:ext uri="{BB962C8B-B14F-4D97-AF65-F5344CB8AC3E}">
        <p14:creationId xmlns:p14="http://schemas.microsoft.com/office/powerpoint/2010/main" val="27964348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2"/>
          <a:stretch>
            <a:fillRect/>
          </a:stretch>
        </p:blipFill>
        <p:spPr>
          <a:xfrm>
            <a:off x="2114550" y="1440000"/>
            <a:ext cx="7962900" cy="473392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2"/>
          <a:stretch>
            <a:fillRect/>
          </a:stretch>
        </p:blipFill>
        <p:spPr>
          <a:xfrm>
            <a:off x="878596" y="1440000"/>
            <a:ext cx="10407015" cy="4603433"/>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980845" y="1440000"/>
            <a:ext cx="10270331" cy="4406741"/>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2"/>
          <a:stretch>
            <a:fillRect/>
          </a:stretch>
        </p:blipFill>
        <p:spPr>
          <a:xfrm>
            <a:off x="1122525" y="1440000"/>
            <a:ext cx="9886950" cy="4648200"/>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20000" y="459822"/>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panose="020B0604020104020204" pitchFamily="34" charset="0"/>
              </a:rPr>
              <a:t>Pie chart displaying the success percentage of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Introduction</a:t>
            </a:r>
            <a:endParaRPr lang="en-US" sz="3600"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20000" y="1440000"/>
            <a:ext cx="10692000" cy="4896636"/>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16000" indent="-216000">
              <a:lnSpc>
                <a:spcPct val="100000"/>
              </a:lnSpc>
              <a:spcBef>
                <a:spcPts val="1200"/>
              </a:spcBef>
              <a:spcAft>
                <a:spcPts val="600"/>
              </a:spcAft>
            </a:pPr>
            <a:r>
              <a:rPr lang="en-US" sz="2200" dirty="0">
                <a:solidFill>
                  <a:schemeClr val="tx1">
                    <a:lumMod val="75000"/>
                    <a:lumOff val="25000"/>
                  </a:schemeClr>
                </a:solidFill>
                <a:latin typeface="Helvetica" pitchFamily="50" charset="0"/>
                <a:ea typeface="Open Sans" panose="020B0606030504020204" pitchFamily="34" charset="0"/>
                <a:cs typeface="Arial" panose="020B0604020202020204" pitchFamily="34" charset="0"/>
              </a:rPr>
              <a:t>Project background and context</a:t>
            </a:r>
          </a:p>
          <a:p>
            <a:pPr marL="360000" lvl="1" indent="0" algn="just">
              <a:lnSpc>
                <a:spcPct val="110000"/>
              </a:lnSpc>
              <a:spcBef>
                <a:spcPts val="1200"/>
              </a:spcBef>
              <a:buNone/>
            </a:pPr>
            <a:r>
              <a:rPr lang="en-US" sz="1900" dirty="0">
                <a:solidFill>
                  <a:schemeClr val="tx1">
                    <a:lumMod val="75000"/>
                    <a:lumOff val="25000"/>
                  </a:schemeClr>
                </a:solidFill>
                <a:latin typeface="Helvetica" pitchFamily="50" charset="0"/>
                <a:ea typeface="Open Sans" panose="020B0606030504020204" pitchFamily="34" charset="0"/>
                <a:cs typeface="Arial" panose="020B0604020202020204" pitchFamily="34" charset="0"/>
              </a:rPr>
              <a:t>SpaceX advertises Falcon 9 rocket launches on its website at a cost of $62 million, significantly lower than the $165 million charged by other providers. This cost reduction is largely due to SpaceX's ability to reuse the first stage of the rocket. By predicting the likelihood of the first stage landing successfully, we can better estimate the cost of a launch. This information is valuable for alternate companies looking to compete with SpaceX in the rocket launch market. The goal of this project is to develop a machine learning pipeline that predicts the likelihood of the first stage landing successfully.</a:t>
            </a:r>
          </a:p>
          <a:p>
            <a:pPr marL="216000" indent="-216000">
              <a:lnSpc>
                <a:spcPct val="100000"/>
              </a:lnSpc>
              <a:spcBef>
                <a:spcPts val="1800"/>
              </a:spcBef>
              <a:spcAft>
                <a:spcPts val="600"/>
              </a:spcAft>
            </a:pPr>
            <a:r>
              <a:rPr lang="en-US" sz="2200" dirty="0">
                <a:solidFill>
                  <a:schemeClr val="tx1">
                    <a:lumMod val="75000"/>
                    <a:lumOff val="25000"/>
                  </a:schemeClr>
                </a:solidFill>
                <a:latin typeface="Helvetica" pitchFamily="50" charset="0"/>
                <a:ea typeface="Open Sans" panose="020B0606030504020204" pitchFamily="34" charset="0"/>
                <a:cs typeface="Arial" panose="020B0604020202020204" pitchFamily="34" charset="0"/>
              </a:rPr>
              <a:t>Problems to Address</a:t>
            </a:r>
          </a:p>
          <a:p>
            <a:pPr marL="576000" indent="-216000">
              <a:lnSpc>
                <a:spcPct val="100000"/>
              </a:lnSpc>
              <a:spcBef>
                <a:spcPts val="600"/>
              </a:spcBef>
              <a:buFont typeface="Courier New" panose="02070309020205020404" pitchFamily="49" charset="0"/>
              <a:buChar char="o"/>
            </a:pPr>
            <a:r>
              <a:rPr lang="en-US" sz="1900" dirty="0">
                <a:solidFill>
                  <a:schemeClr val="tx1">
                    <a:lumMod val="75000"/>
                    <a:lumOff val="25000"/>
                  </a:schemeClr>
                </a:solidFill>
                <a:latin typeface="Helvetica" pitchFamily="50" charset="0"/>
                <a:ea typeface="Open Sans" panose="020B0606030504020204" pitchFamily="34" charset="0"/>
                <a:cs typeface="Arial" panose="020B0604020202020204" pitchFamily="34" charset="0"/>
              </a:rPr>
              <a:t>Factors Influencing Successful Landings</a:t>
            </a:r>
            <a:r>
              <a:rPr lang="en-US" sz="1900" dirty="0">
                <a:solidFill>
                  <a:schemeClr val="bg2">
                    <a:lumMod val="50000"/>
                  </a:schemeClr>
                </a:solidFill>
                <a:latin typeface="Helvetica" pitchFamily="50" charset="0"/>
                <a:ea typeface="Open Sans" panose="020B0606030504020204" pitchFamily="34" charset="0"/>
                <a:cs typeface="Arial" panose="020B0604020202020204" pitchFamily="34" charset="0"/>
              </a:rPr>
              <a:t>: Identify the key factors that determine whether the rocket will land successfully. </a:t>
            </a:r>
          </a:p>
          <a:p>
            <a:pPr marL="576000" indent="-216000">
              <a:lnSpc>
                <a:spcPct val="100000"/>
              </a:lnSpc>
              <a:spcBef>
                <a:spcPts val="1200"/>
              </a:spcBef>
              <a:buFont typeface="Courier New" panose="02070309020205020404" pitchFamily="49" charset="0"/>
              <a:buChar char="o"/>
            </a:pPr>
            <a:r>
              <a:rPr lang="en-US" sz="1900" dirty="0">
                <a:solidFill>
                  <a:schemeClr val="tx1">
                    <a:lumMod val="75000"/>
                    <a:lumOff val="25000"/>
                  </a:schemeClr>
                </a:solidFill>
                <a:latin typeface="Helvetica" pitchFamily="50" charset="0"/>
                <a:ea typeface="Open Sans" panose="020B0606030504020204" pitchFamily="34" charset="0"/>
                <a:cs typeface="Arial" panose="020B0604020202020204" pitchFamily="34" charset="0"/>
              </a:rPr>
              <a:t>Feature Interactions: </a:t>
            </a:r>
            <a:r>
              <a:rPr lang="en-US" sz="1900" dirty="0">
                <a:solidFill>
                  <a:schemeClr val="bg2">
                    <a:lumMod val="50000"/>
                  </a:schemeClr>
                </a:solidFill>
                <a:latin typeface="Helvetica" pitchFamily="50" charset="0"/>
                <a:ea typeface="Open Sans" panose="020B0606030504020204" pitchFamily="34" charset="0"/>
                <a:cs typeface="Arial" panose="020B0604020202020204" pitchFamily="34" charset="0"/>
              </a:rPr>
              <a:t>Analyze how various features interact and contribute to the success rate of a landing.</a:t>
            </a:r>
          </a:p>
          <a:p>
            <a:pPr marL="576000" indent="-216000">
              <a:lnSpc>
                <a:spcPct val="100000"/>
              </a:lnSpc>
              <a:spcBef>
                <a:spcPts val="1200"/>
              </a:spcBef>
              <a:buFont typeface="Courier New" panose="02070309020205020404" pitchFamily="49" charset="0"/>
              <a:buChar char="o"/>
            </a:pPr>
            <a:r>
              <a:rPr lang="en-US" sz="1900" dirty="0">
                <a:solidFill>
                  <a:schemeClr val="tx1">
                    <a:lumMod val="75000"/>
                    <a:lumOff val="25000"/>
                  </a:schemeClr>
                </a:solidFill>
                <a:latin typeface="Helvetica" pitchFamily="50" charset="0"/>
                <a:ea typeface="Open Sans" panose="020B0606030504020204" pitchFamily="34" charset="0"/>
                <a:cs typeface="Arial" panose="020B0604020202020204" pitchFamily="34" charset="0"/>
              </a:rPr>
              <a:t>Operating Conditions: </a:t>
            </a:r>
            <a:r>
              <a:rPr lang="en-US" sz="1900" dirty="0">
                <a:solidFill>
                  <a:schemeClr val="bg2">
                    <a:lumMod val="50000"/>
                  </a:schemeClr>
                </a:solidFill>
                <a:latin typeface="Helvetica" pitchFamily="50" charset="0"/>
                <a:ea typeface="Open Sans" panose="020B0606030504020204" pitchFamily="34" charset="0"/>
                <a:cs typeface="Arial" panose="020B0604020202020204" pitchFamily="34" charset="0"/>
              </a:rPr>
              <a:t>Determine the necessary operating conditions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40</a:t>
            </a:fld>
            <a:endParaRPr lang="en-US"/>
          </a:p>
        </p:txBody>
      </p:sp>
      <p:pic>
        <p:nvPicPr>
          <p:cNvPr id="2" name="Content Placeholder 3">
            <a:extLst>
              <a:ext uri="{FF2B5EF4-FFF2-40B4-BE49-F238E27FC236}">
                <a16:creationId xmlns:a16="http://schemas.microsoft.com/office/drawing/2014/main" id="{6B881793-FDB0-1279-42DE-664FB13154F9}"/>
              </a:ext>
            </a:extLst>
          </p:cNvPr>
          <p:cNvPicPr>
            <a:picLocks noChangeAspect="1"/>
          </p:cNvPicPr>
          <p:nvPr/>
        </p:nvPicPr>
        <p:blipFill>
          <a:blip r:embed="rId2"/>
          <a:stretch>
            <a:fillRect/>
          </a:stretch>
        </p:blipFill>
        <p:spPr>
          <a:xfrm>
            <a:off x="2123101" y="1440000"/>
            <a:ext cx="7372350" cy="4210050"/>
          </a:xfrm>
          <a:prstGeom prst="rect">
            <a:avLst/>
          </a:prstGeom>
        </p:spPr>
      </p:pic>
      <p:sp>
        <p:nvSpPr>
          <p:cNvPr id="5" name="Title 1">
            <a:extLst>
              <a:ext uri="{FF2B5EF4-FFF2-40B4-BE49-F238E27FC236}">
                <a16:creationId xmlns:a16="http://schemas.microsoft.com/office/drawing/2014/main" id="{F3A8B047-AEFE-4E41-D9E2-682E6EE0C532}"/>
              </a:ext>
            </a:extLst>
          </p:cNvPr>
          <p:cNvSpPr txBox="1">
            <a:spLocks/>
          </p:cNvSpPr>
          <p:nvPr/>
        </p:nvSpPr>
        <p:spPr>
          <a:xfrm>
            <a:off x="720000" y="459822"/>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panose="020B0604020104020204" pitchFamily="34" charset="0"/>
              </a:rPr>
              <a:t>Pie chart illustrating the launch site with the highest success ratio</a:t>
            </a:r>
          </a:p>
        </p:txBody>
      </p:sp>
    </p:spTree>
    <p:extLst>
      <p:ext uri="{BB962C8B-B14F-4D97-AF65-F5344CB8AC3E}">
        <p14:creationId xmlns:p14="http://schemas.microsoft.com/office/powerpoint/2010/main" val="5434138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41</a:t>
            </a:fld>
            <a:endParaRPr lang="en-US"/>
          </a:p>
        </p:txBody>
      </p:sp>
      <p:sp>
        <p:nvSpPr>
          <p:cNvPr id="5" name="Title 1">
            <a:extLst>
              <a:ext uri="{FF2B5EF4-FFF2-40B4-BE49-F238E27FC236}">
                <a16:creationId xmlns:a16="http://schemas.microsoft.com/office/drawing/2014/main" id="{F3A8B047-AEFE-4E41-D9E2-682E6EE0C532}"/>
              </a:ext>
            </a:extLst>
          </p:cNvPr>
          <p:cNvSpPr txBox="1">
            <a:spLocks/>
          </p:cNvSpPr>
          <p:nvPr/>
        </p:nvSpPr>
        <p:spPr>
          <a:xfrm>
            <a:off x="720000" y="459822"/>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pic>
        <p:nvPicPr>
          <p:cNvPr id="4" name="Content Placeholder 3" descr="Graphical user interface, application&#10;&#10;Description automatically generated">
            <a:extLst>
              <a:ext uri="{FF2B5EF4-FFF2-40B4-BE49-F238E27FC236}">
                <a16:creationId xmlns:a16="http://schemas.microsoft.com/office/drawing/2014/main" id="{30F98715-F4AF-6F9C-C331-B7A6EDD56054}"/>
              </a:ext>
            </a:extLst>
          </p:cNvPr>
          <p:cNvPicPr>
            <a:picLocks noChangeAspect="1"/>
          </p:cNvPicPr>
          <p:nvPr/>
        </p:nvPicPr>
        <p:blipFill>
          <a:blip r:embed="rId2"/>
          <a:stretch>
            <a:fillRect/>
          </a:stretch>
        </p:blipFill>
        <p:spPr>
          <a:xfrm>
            <a:off x="756000" y="1440000"/>
            <a:ext cx="10632281" cy="3836670"/>
          </a:xfrm>
          <a:prstGeom prst="rect">
            <a:avLst/>
          </a:prstGeom>
        </p:spPr>
      </p:pic>
    </p:spTree>
    <p:extLst>
      <p:ext uri="{BB962C8B-B14F-4D97-AF65-F5344CB8AC3E}">
        <p14:creationId xmlns:p14="http://schemas.microsoft.com/office/powerpoint/2010/main" val="40691663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43</a:t>
            </a:fld>
            <a:endParaRPr lang="en-US"/>
          </a:p>
        </p:txBody>
      </p:sp>
      <p:sp>
        <p:nvSpPr>
          <p:cNvPr id="5" name="Title 1">
            <a:extLst>
              <a:ext uri="{FF2B5EF4-FFF2-40B4-BE49-F238E27FC236}">
                <a16:creationId xmlns:a16="http://schemas.microsoft.com/office/drawing/2014/main" id="{F3A8B047-AEFE-4E41-D9E2-682E6EE0C532}"/>
              </a:ext>
            </a:extLst>
          </p:cNvPr>
          <p:cNvSpPr txBox="1">
            <a:spLocks/>
          </p:cNvSpPr>
          <p:nvPr/>
        </p:nvSpPr>
        <p:spPr>
          <a:xfrm>
            <a:off x="720000" y="54000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Classification Accuracy</a:t>
            </a:r>
          </a:p>
        </p:txBody>
      </p:sp>
      <p:pic>
        <p:nvPicPr>
          <p:cNvPr id="2" name="Picture 1">
            <a:extLst>
              <a:ext uri="{FF2B5EF4-FFF2-40B4-BE49-F238E27FC236}">
                <a16:creationId xmlns:a16="http://schemas.microsoft.com/office/drawing/2014/main" id="{60BB17A3-27A0-ECFF-AEA6-315ECA434C00}"/>
              </a:ext>
            </a:extLst>
          </p:cNvPr>
          <p:cNvPicPr>
            <a:picLocks noChangeAspect="1"/>
          </p:cNvPicPr>
          <p:nvPr/>
        </p:nvPicPr>
        <p:blipFill>
          <a:blip r:embed="rId3"/>
          <a:stretch>
            <a:fillRect/>
          </a:stretch>
        </p:blipFill>
        <p:spPr>
          <a:xfrm>
            <a:off x="828000" y="2160000"/>
            <a:ext cx="10544175" cy="3133725"/>
          </a:xfrm>
          <a:prstGeom prst="rect">
            <a:avLst/>
          </a:prstGeom>
        </p:spPr>
      </p:pic>
      <p:sp>
        <p:nvSpPr>
          <p:cNvPr id="6" name="Content Placeholder 4">
            <a:extLst>
              <a:ext uri="{FF2B5EF4-FFF2-40B4-BE49-F238E27FC236}">
                <a16:creationId xmlns:a16="http://schemas.microsoft.com/office/drawing/2014/main" id="{93733072-4A1F-7344-16D2-DB67058CB69C}"/>
              </a:ext>
            </a:extLst>
          </p:cNvPr>
          <p:cNvSpPr txBox="1">
            <a:spLocks/>
          </p:cNvSpPr>
          <p:nvPr/>
        </p:nvSpPr>
        <p:spPr>
          <a:xfrm>
            <a:off x="720000" y="1440000"/>
            <a:ext cx="10692000" cy="435133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000" dirty="0">
                <a:latin typeface="Helvetica" pitchFamily="50" charset="0"/>
              </a:rPr>
              <a:t>The decision tree classifier achieved the highest classification accuracy among the models.</a:t>
            </a:r>
            <a:endParaRPr lang="en-US" sz="2000" dirty="0">
              <a:solidFill>
                <a:schemeClr val="accent3">
                  <a:lumMod val="25000"/>
                </a:schemeClr>
              </a:solidFill>
              <a:latin typeface="Helvetica" pitchFamily="50" charset="0"/>
            </a:endParaRPr>
          </a:p>
        </p:txBody>
      </p:sp>
    </p:spTree>
    <p:extLst>
      <p:ext uri="{BB962C8B-B14F-4D97-AF65-F5344CB8AC3E}">
        <p14:creationId xmlns:p14="http://schemas.microsoft.com/office/powerpoint/2010/main" val="33644096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20000" y="1440000"/>
            <a:ext cx="4140000" cy="3811588"/>
          </a:xfrm>
          <a:prstGeom prst="rect">
            <a:avLst/>
          </a:prstGeom>
        </p:spPr>
        <p:txBody>
          <a:bodyPr>
            <a:normAutofit/>
          </a:bodyPr>
          <a:lstStyle/>
          <a:p>
            <a:pPr>
              <a:lnSpc>
                <a:spcPct val="100000"/>
              </a:lnSpc>
              <a:spcBef>
                <a:spcPts val="1400"/>
              </a:spcBef>
            </a:pPr>
            <a:r>
              <a:rPr lang="en-US" sz="2000" dirty="0">
                <a:latin typeface="Helvetica" pitchFamily="50" charset="0"/>
              </a:rPr>
              <a:t>The confusion matrix for the decision tree classifier demonstrates its ability to distinguish between different classes. However, the primary issue is the occurrence of false positives, where unsuccessful landings are incorrectly marked as successful by the classifier.</a:t>
            </a:r>
            <a:endParaRPr lang="en-US" sz="2000" dirty="0">
              <a:solidFill>
                <a:schemeClr val="accent3">
                  <a:lumMod val="25000"/>
                </a:schemeClr>
              </a:solidFill>
              <a:latin typeface="Helvetica" pitchFamily="50"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Confusion Matrix</a:t>
            </a:r>
            <a:endParaRPr lang="en-US" sz="3600"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2"/>
          <a:stretch>
            <a:fillRect/>
          </a:stretch>
        </p:blipFill>
        <p:spPr>
          <a:xfrm>
            <a:off x="5760000" y="1439996"/>
            <a:ext cx="5629275" cy="407193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r>
              <a:rPr lang="en-US" sz="2200" dirty="0">
                <a:latin typeface="Helvetica" pitchFamily="50" charset="0"/>
              </a:rPr>
              <a:t>We can conclude that:</a:t>
            </a:r>
          </a:p>
          <a:p>
            <a:pPr marL="774900" indent="-342900">
              <a:lnSpc>
                <a:spcPct val="100000"/>
              </a:lnSpc>
              <a:spcBef>
                <a:spcPts val="1200"/>
              </a:spcBef>
              <a:buFont typeface="Courier New" panose="02070309020205020404" pitchFamily="49" charset="0"/>
              <a:buChar char="o"/>
            </a:pPr>
            <a:r>
              <a:rPr lang="en-US" sz="2000" dirty="0">
                <a:latin typeface="Helvetica" pitchFamily="50" charset="0"/>
              </a:rPr>
              <a:t>The larger the number of flights at a launch site, the higher the success rate.</a:t>
            </a:r>
          </a:p>
          <a:p>
            <a:pPr marL="774900" indent="-342900">
              <a:lnSpc>
                <a:spcPct val="100000"/>
              </a:lnSpc>
              <a:spcBef>
                <a:spcPts val="1200"/>
              </a:spcBef>
              <a:buFont typeface="Courier New" panose="02070309020205020404" pitchFamily="49" charset="0"/>
              <a:buChar char="o"/>
            </a:pPr>
            <a:r>
              <a:rPr lang="en-US" sz="2000" dirty="0">
                <a:latin typeface="Helvetica" pitchFamily="50" charset="0"/>
              </a:rPr>
              <a:t>The launch success rate increased steadily from 2013 to 2020.</a:t>
            </a:r>
          </a:p>
          <a:p>
            <a:pPr marL="774900" indent="-342900">
              <a:lnSpc>
                <a:spcPct val="100000"/>
              </a:lnSpc>
              <a:spcBef>
                <a:spcPts val="1200"/>
              </a:spcBef>
              <a:buFont typeface="Courier New" panose="02070309020205020404" pitchFamily="49" charset="0"/>
              <a:buChar char="o"/>
            </a:pPr>
            <a:r>
              <a:rPr lang="en-US" sz="2000" dirty="0">
                <a:latin typeface="Helvetica" pitchFamily="50" charset="0"/>
              </a:rPr>
              <a:t>Orbits ES-L1, GEO, HEO, SSO, and VLEO had the highest success rates.</a:t>
            </a:r>
          </a:p>
          <a:p>
            <a:pPr marL="774900" indent="-342900">
              <a:lnSpc>
                <a:spcPct val="100000"/>
              </a:lnSpc>
              <a:spcBef>
                <a:spcPts val="1200"/>
              </a:spcBef>
              <a:buFont typeface="Courier New" panose="02070309020205020404" pitchFamily="49" charset="0"/>
              <a:buChar char="o"/>
            </a:pPr>
            <a:r>
              <a:rPr lang="en-US" sz="2000" dirty="0">
                <a:latin typeface="Helvetica" pitchFamily="50" charset="0"/>
              </a:rPr>
              <a:t>KSC LC-39A had the most successful launches of any site.</a:t>
            </a:r>
          </a:p>
          <a:p>
            <a:pPr marL="774900" indent="-342900">
              <a:lnSpc>
                <a:spcPct val="100000"/>
              </a:lnSpc>
              <a:spcBef>
                <a:spcPts val="1200"/>
              </a:spcBef>
              <a:buFont typeface="Courier New" panose="02070309020205020404" pitchFamily="49" charset="0"/>
              <a:buChar char="o"/>
            </a:pPr>
            <a:r>
              <a:rPr lang="en-US" sz="2000" dirty="0">
                <a:latin typeface="Helvetica" pitchFamily="50" charset="0"/>
              </a:rPr>
              <a:t>The decision tree classifier is the most effective machine learning algorithm for this task.</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Conclusions</a:t>
            </a:r>
            <a:endParaRPr lang="en-US" sz="3600"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20000" y="1440000"/>
            <a:ext cx="10692000"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3200" dirty="0">
                <a:solidFill>
                  <a:srgbClr val="0B49CB"/>
                </a:solidFill>
                <a:latin typeface="Abadi" panose="020B0604020104020204" pitchFamily="34" charset="0"/>
              </a:rPr>
              <a:t>Executive Summary</a:t>
            </a:r>
          </a:p>
          <a:p>
            <a:pPr>
              <a:lnSpc>
                <a:spcPct val="120000"/>
              </a:lnSpc>
              <a:spcBef>
                <a:spcPts val="1400"/>
              </a:spcBef>
            </a:pPr>
            <a:r>
              <a:rPr lang="en-US" sz="2000" dirty="0">
                <a:solidFill>
                  <a:schemeClr val="accent3">
                    <a:lumMod val="25000"/>
                  </a:schemeClr>
                </a:solidFill>
                <a:latin typeface="Helvetica" pitchFamily="50" charset="0"/>
              </a:rPr>
              <a:t>Data collection methodology</a:t>
            </a:r>
          </a:p>
          <a:p>
            <a:pPr marL="576000" lvl="1" indent="-216000">
              <a:lnSpc>
                <a:spcPct val="120000"/>
              </a:lnSpc>
              <a:spcBef>
                <a:spcPts val="600"/>
              </a:spcBef>
              <a:buFont typeface="Courier New" panose="02070309020205020404" pitchFamily="49" charset="0"/>
              <a:buChar char="o"/>
            </a:pPr>
            <a:r>
              <a:rPr lang="en-US" sz="1800" dirty="0">
                <a:solidFill>
                  <a:schemeClr val="bg2">
                    <a:lumMod val="50000"/>
                  </a:schemeClr>
                </a:solidFill>
                <a:latin typeface="Helvetica" pitchFamily="50" charset="0"/>
              </a:rPr>
              <a:t>Data was collected using SpaceX API and web scraping from Wikipedia. </a:t>
            </a:r>
          </a:p>
          <a:p>
            <a:pPr>
              <a:lnSpc>
                <a:spcPct val="120000"/>
              </a:lnSpc>
              <a:spcBef>
                <a:spcPts val="1400"/>
              </a:spcBef>
            </a:pPr>
            <a:r>
              <a:rPr lang="en-US" sz="2000" dirty="0">
                <a:solidFill>
                  <a:schemeClr val="accent3">
                    <a:lumMod val="25000"/>
                  </a:schemeClr>
                </a:solidFill>
                <a:latin typeface="Helvetica" pitchFamily="50" charset="0"/>
              </a:rPr>
              <a:t>Perform data wrangling</a:t>
            </a:r>
          </a:p>
          <a:p>
            <a:pPr marL="648000" lvl="1" indent="-216000">
              <a:lnSpc>
                <a:spcPct val="120000"/>
              </a:lnSpc>
              <a:spcBef>
                <a:spcPts val="600"/>
              </a:spcBef>
              <a:buFont typeface="Courier New" panose="02070309020205020404" pitchFamily="49" charset="0"/>
              <a:buChar char="o"/>
            </a:pPr>
            <a:r>
              <a:rPr lang="en-US" sz="1800" dirty="0">
                <a:solidFill>
                  <a:schemeClr val="bg2">
                    <a:lumMod val="50000"/>
                  </a:schemeClr>
                </a:solidFill>
                <a:latin typeface="Helvetica" pitchFamily="50" charset="0"/>
              </a:rPr>
              <a:t>One-hot encoding was applied to categorical features</a:t>
            </a:r>
          </a:p>
          <a:p>
            <a:pPr marL="216000" indent="-216000">
              <a:lnSpc>
                <a:spcPct val="120000"/>
              </a:lnSpc>
              <a:spcBef>
                <a:spcPts val="1200"/>
              </a:spcBef>
            </a:pPr>
            <a:r>
              <a:rPr lang="en-US" sz="2000" dirty="0">
                <a:solidFill>
                  <a:schemeClr val="accent3">
                    <a:lumMod val="25000"/>
                  </a:schemeClr>
                </a:solidFill>
                <a:latin typeface="Helvetica" pitchFamily="50" charset="0"/>
              </a:rPr>
              <a:t>Perform exploratory data analysis (EDA) using visualization and SQL</a:t>
            </a:r>
          </a:p>
          <a:p>
            <a:pPr marL="216000" indent="-216000">
              <a:lnSpc>
                <a:spcPct val="120000"/>
              </a:lnSpc>
              <a:spcBef>
                <a:spcPts val="1200"/>
              </a:spcBef>
            </a:pPr>
            <a:r>
              <a:rPr lang="en-US" sz="2000" dirty="0">
                <a:solidFill>
                  <a:schemeClr val="accent3">
                    <a:lumMod val="25000"/>
                  </a:schemeClr>
                </a:solidFill>
                <a:latin typeface="Helvetica" pitchFamily="50" charset="0"/>
              </a:rPr>
              <a:t>Perform interactive visual analytics using Folium and Plotly Dash</a:t>
            </a:r>
          </a:p>
          <a:p>
            <a:pPr marL="216000" indent="-216000">
              <a:lnSpc>
                <a:spcPct val="120000"/>
              </a:lnSpc>
              <a:spcBef>
                <a:spcPts val="1200"/>
              </a:spcBef>
            </a:pPr>
            <a:r>
              <a:rPr lang="en-US" sz="2000" dirty="0">
                <a:solidFill>
                  <a:schemeClr val="accent3">
                    <a:lumMod val="25000"/>
                  </a:schemeClr>
                </a:solidFill>
                <a:latin typeface="Helvetica" pitchFamily="50" charset="0"/>
              </a:rPr>
              <a:t>Perform predictive analysis using classification models</a:t>
            </a:r>
          </a:p>
          <a:p>
            <a:pPr marL="648000" lvl="1" indent="-216000">
              <a:lnSpc>
                <a:spcPct val="12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Methodology</a:t>
            </a:r>
            <a:endParaRPr lang="en-US" sz="3600"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0000" y="1440000"/>
            <a:ext cx="10692000" cy="4773832"/>
          </a:xfrm>
          <a:prstGeom prst="rect">
            <a:avLst/>
          </a:prstGeom>
        </p:spPr>
        <p:txBody>
          <a:bodyPr/>
          <a:lstStyle/>
          <a:p>
            <a:pPr marL="216000" indent="-216000" algn="just">
              <a:lnSpc>
                <a:spcPct val="100000"/>
              </a:lnSpc>
              <a:spcBef>
                <a:spcPts val="1200"/>
              </a:spcBef>
              <a:spcAft>
                <a:spcPts val="600"/>
              </a:spcAft>
            </a:pPr>
            <a:r>
              <a:rPr lang="en-US" sz="2000" dirty="0">
                <a:solidFill>
                  <a:schemeClr val="accent3">
                    <a:lumMod val="25000"/>
                  </a:schemeClr>
                </a:solidFill>
                <a:latin typeface="Helvetica" pitchFamily="50" charset="0"/>
              </a:rPr>
              <a:t>The data was collected using various methods</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Data collection was conducted using GET requests to the SpaceX API.</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The response content was decoded as JSON using the ‘.</a:t>
            </a:r>
            <a:r>
              <a:rPr lang="en-US" sz="1800" dirty="0" err="1">
                <a:solidFill>
                  <a:schemeClr val="bg2">
                    <a:lumMod val="50000"/>
                  </a:schemeClr>
                </a:solidFill>
                <a:latin typeface="Helvetica" pitchFamily="50" charset="0"/>
              </a:rPr>
              <a:t>json</a:t>
            </a:r>
            <a:r>
              <a:rPr lang="en-US" sz="1800" dirty="0">
                <a:solidFill>
                  <a:schemeClr val="bg2">
                    <a:lumMod val="50000"/>
                  </a:schemeClr>
                </a:solidFill>
                <a:latin typeface="Helvetica" pitchFamily="50" charset="0"/>
              </a:rPr>
              <a:t>()’ function and converted into a pandas </a:t>
            </a:r>
            <a:r>
              <a:rPr lang="en-US" sz="1800" dirty="0" err="1">
                <a:solidFill>
                  <a:schemeClr val="bg2">
                    <a:lumMod val="50000"/>
                  </a:schemeClr>
                </a:solidFill>
                <a:latin typeface="Helvetica" pitchFamily="50" charset="0"/>
              </a:rPr>
              <a:t>DataFrame</a:t>
            </a:r>
            <a:r>
              <a:rPr lang="en-US" sz="1800" dirty="0">
                <a:solidFill>
                  <a:schemeClr val="bg2">
                    <a:lumMod val="50000"/>
                  </a:schemeClr>
                </a:solidFill>
                <a:latin typeface="Helvetica" pitchFamily="50" charset="0"/>
              </a:rPr>
              <a:t> using  ‘.</a:t>
            </a:r>
            <a:r>
              <a:rPr lang="en-US" sz="1800" dirty="0" err="1">
                <a:solidFill>
                  <a:schemeClr val="bg2">
                    <a:lumMod val="50000"/>
                  </a:schemeClr>
                </a:solidFill>
                <a:latin typeface="Helvetica" pitchFamily="50" charset="0"/>
              </a:rPr>
              <a:t>json_normalize</a:t>
            </a:r>
            <a:r>
              <a:rPr lang="en-US" sz="1800" dirty="0">
                <a:solidFill>
                  <a:schemeClr val="bg2">
                    <a:lumMod val="50000"/>
                  </a:schemeClr>
                </a:solidFill>
                <a:latin typeface="Helvetica" pitchFamily="50" charset="0"/>
              </a:rPr>
              <a:t>()’.</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The data was then cleaned, checked for missing values, and any missing values were filled as necessary.</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Additionally, web scraping was performed using </a:t>
            </a:r>
            <a:r>
              <a:rPr lang="en-US" sz="1800" dirty="0" err="1">
                <a:solidFill>
                  <a:schemeClr val="bg2">
                    <a:lumMod val="50000"/>
                  </a:schemeClr>
                </a:solidFill>
                <a:latin typeface="Helvetica" pitchFamily="50" charset="0"/>
              </a:rPr>
              <a:t>BeautifulSoup</a:t>
            </a:r>
            <a:r>
              <a:rPr lang="en-US" sz="1800" dirty="0">
                <a:solidFill>
                  <a:schemeClr val="bg2">
                    <a:lumMod val="50000"/>
                  </a:schemeClr>
                </a:solidFill>
                <a:latin typeface="Helvetica" pitchFamily="50" charset="0"/>
              </a:rPr>
              <a:t> to obtain Falcon 9 launch records from Wikipedia</a:t>
            </a:r>
          </a:p>
          <a:p>
            <a:pPr marL="648000" lvl="1"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The objective was to extract the launch records as an HTML table, parse the table, and convert it into a pandas </a:t>
            </a:r>
            <a:r>
              <a:rPr lang="en-US" sz="1800" dirty="0" err="1">
                <a:solidFill>
                  <a:schemeClr val="bg2">
                    <a:lumMod val="50000"/>
                  </a:schemeClr>
                </a:solidFill>
                <a:latin typeface="Helvetica" pitchFamily="50" charset="0"/>
              </a:rPr>
              <a:t>DataFrame</a:t>
            </a:r>
            <a:r>
              <a:rPr lang="en-US" sz="1800" dirty="0">
                <a:solidFill>
                  <a:schemeClr val="bg2">
                    <a:lumMod val="50000"/>
                  </a:schemeClr>
                </a:solidFill>
                <a:latin typeface="Helvetica" pitchFamily="50" charset="0"/>
              </a:rPr>
              <a:t> for further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Data Collection</a:t>
            </a:r>
            <a:endParaRPr lang="en-US" sz="3600"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20000" y="1440000"/>
            <a:ext cx="5040000" cy="4225925"/>
          </a:xfrm>
          <a:prstGeom prst="rect">
            <a:avLst/>
          </a:prstGeom>
        </p:spPr>
        <p:txBody>
          <a:bodyPr vert="horz" lIns="91440" tIns="45720" rIns="91440" bIns="45720" rtlCol="0" anchor="t">
            <a:normAutofit/>
          </a:bodyPr>
          <a:lstStyle/>
          <a:p>
            <a:pPr>
              <a:lnSpc>
                <a:spcPct val="100000"/>
              </a:lnSpc>
              <a:spcBef>
                <a:spcPts val="1400"/>
              </a:spcBef>
            </a:pPr>
            <a:r>
              <a:rPr lang="en-US" sz="2000" dirty="0">
                <a:latin typeface="Helvetica" pitchFamily="50" charset="0"/>
              </a:rPr>
              <a:t>We utilized GET requests to the SpaceX API to collect data, followed by data cleaning, basic wrangling, and formatting.</a:t>
            </a:r>
          </a:p>
          <a:p>
            <a:pPr marL="558900" indent="-3429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You can access the notebook via the following link: </a:t>
            </a:r>
            <a:r>
              <a:rPr lang="en-US" sz="1800" dirty="0">
                <a:solidFill>
                  <a:srgbClr val="1C7DDB"/>
                </a:solidFill>
                <a:latin typeface="Helvetica" pitchFamily="50" charset="0"/>
                <a:hlinkClick r:id="rId2">
                  <a:extLst>
                    <a:ext uri="{A12FA001-AC4F-418D-AE19-62706E023703}">
                      <ahyp:hlinkClr xmlns:ahyp="http://schemas.microsoft.com/office/drawing/2018/hyperlinkcolor" val="tx"/>
                    </a:ext>
                  </a:extLst>
                </a:hlinkClick>
              </a:rPr>
              <a:t>https://github.com/Marchesiello/IBM-Data-Science-Capstone-SpaceX/blob/main/Plots/Data%20Collection%20API.ipynb</a:t>
            </a:r>
            <a:r>
              <a:rPr lang="en-US" sz="1800" dirty="0">
                <a:solidFill>
                  <a:srgbClr val="1C7DDB"/>
                </a:solidFill>
                <a:latin typeface="Helvetica" pitchFamily="50" charset="0"/>
              </a:rPr>
              <a:t> </a:t>
            </a:r>
          </a:p>
          <a:p>
            <a:pPr marL="0" indent="0">
              <a:buNone/>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20000" y="53865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40000"/>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20000" y="1477108"/>
            <a:ext cx="5040000" cy="4689842"/>
          </a:xfrm>
          <a:prstGeom prst="rect">
            <a:avLst/>
          </a:prstGeom>
        </p:spPr>
        <p:txBody>
          <a:bodyPr lIns="91440" tIns="45720" rIns="91440" bIns="45720" anchor="t">
            <a:noAutofit/>
          </a:bodyPr>
          <a:lstStyle/>
          <a:p>
            <a:pPr>
              <a:lnSpc>
                <a:spcPct val="100000"/>
              </a:lnSpc>
              <a:spcBef>
                <a:spcPts val="1400"/>
              </a:spcBef>
            </a:pPr>
            <a:r>
              <a:rPr lang="en-US" sz="2000" dirty="0">
                <a:latin typeface="Helvetica" pitchFamily="50" charset="0"/>
              </a:rPr>
              <a:t>We used web scraping with </a:t>
            </a:r>
            <a:r>
              <a:rPr lang="en-US" sz="2000" dirty="0" err="1">
                <a:latin typeface="Helvetica" pitchFamily="50" charset="0"/>
              </a:rPr>
              <a:t>BeautifulSoup</a:t>
            </a:r>
            <a:r>
              <a:rPr lang="en-US" sz="2000" dirty="0">
                <a:latin typeface="Helvetica" pitchFamily="50" charset="0"/>
              </a:rPr>
              <a:t> to gather Falcon 9 launch records.</a:t>
            </a:r>
          </a:p>
          <a:p>
            <a:pPr>
              <a:lnSpc>
                <a:spcPct val="100000"/>
              </a:lnSpc>
              <a:spcBef>
                <a:spcPts val="1400"/>
              </a:spcBef>
            </a:pPr>
            <a:r>
              <a:rPr lang="en-US" sz="2000" dirty="0">
                <a:latin typeface="Helvetica" pitchFamily="50" charset="0"/>
              </a:rPr>
              <a:t>The extracted data was then parsed and converted into a pandas </a:t>
            </a:r>
            <a:r>
              <a:rPr lang="en-US" sz="2000" dirty="0" err="1">
                <a:latin typeface="Helvetica" pitchFamily="50" charset="0"/>
              </a:rPr>
              <a:t>DataFrame</a:t>
            </a:r>
            <a:r>
              <a:rPr lang="en-US" sz="2000" dirty="0">
                <a:latin typeface="Helvetica" pitchFamily="50" charset="0"/>
              </a:rPr>
              <a:t>.</a:t>
            </a:r>
          </a:p>
          <a:p>
            <a:pPr marL="648000" indent="-216000">
              <a:lnSpc>
                <a:spcPct val="100000"/>
              </a:lnSpc>
              <a:spcBef>
                <a:spcPts val="1200"/>
              </a:spcBef>
              <a:buFont typeface="Courier New" panose="02070309020205020404" pitchFamily="49" charset="0"/>
              <a:buChar char="o"/>
            </a:pPr>
            <a:r>
              <a:rPr lang="en-US" sz="1800" dirty="0">
                <a:solidFill>
                  <a:schemeClr val="bg2">
                    <a:lumMod val="50000"/>
                  </a:schemeClr>
                </a:solidFill>
                <a:latin typeface="Helvetica" pitchFamily="50" charset="0"/>
              </a:rPr>
              <a:t>You can access the notebook via the following link: </a:t>
            </a:r>
            <a:r>
              <a:rPr lang="en-US" sz="1800" dirty="0">
                <a:solidFill>
                  <a:srgbClr val="1C7DDB"/>
                </a:solidFill>
                <a:latin typeface="Helvetica" pitchFamily="50" charset="0"/>
              </a:rPr>
              <a:t>https://github.com/Marchesiello/IBM-Data-Science-Capstone-SpaceX/blob/main/Plots/Data%20Collection%20with%20Web%20Scraping.ipynb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720000" y="540000"/>
            <a:ext cx="106920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Data Collection - Scraping</a:t>
            </a:r>
            <a:endParaRPr lang="en-US" sz="3600" dirty="0">
              <a:solidFill>
                <a:srgbClr val="0B49CB"/>
              </a:solidFill>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2"/>
          <a:stretch>
            <a:fillRect/>
          </a:stretch>
        </p:blipFill>
        <p:spPr>
          <a:xfrm>
            <a:off x="6715648" y="1447559"/>
            <a:ext cx="4680000" cy="480386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TotalTime>
  <Words>1833</Words>
  <Application>Microsoft Office PowerPoint</Application>
  <PresentationFormat>Widescreen</PresentationFormat>
  <Paragraphs>206</Paragraphs>
  <Slides>46</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Aptos</vt:lpstr>
      <vt:lpstr>Aptos Display</vt:lpstr>
      <vt:lpstr>Arial</vt:lpstr>
      <vt:lpstr>Courier New</vt:lpstr>
      <vt:lpstr>Helvetica</vt:lpstr>
      <vt:lpstr>IBM Plex Mono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Max Marchesiello</dc:creator>
  <cp:lastModifiedBy>Max Marchesiello</cp:lastModifiedBy>
  <cp:revision>3</cp:revision>
  <dcterms:created xsi:type="dcterms:W3CDTF">2024-07-14T13:22:45Z</dcterms:created>
  <dcterms:modified xsi:type="dcterms:W3CDTF">2024-07-14T13:44:34Z</dcterms:modified>
</cp:coreProperties>
</file>

<file path=docProps/thumbnail.jpeg>
</file>